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362" r:id="rId3"/>
    <p:sldId id="303" r:id="rId4"/>
    <p:sldId id="357" r:id="rId5"/>
    <p:sldId id="363" r:id="rId6"/>
    <p:sldId id="364" r:id="rId7"/>
    <p:sldId id="360" r:id="rId8"/>
    <p:sldId id="361" r:id="rId9"/>
    <p:sldId id="369" r:id="rId10"/>
    <p:sldId id="306" r:id="rId11"/>
    <p:sldId id="359" r:id="rId12"/>
    <p:sldId id="311" r:id="rId13"/>
    <p:sldId id="365" r:id="rId14"/>
    <p:sldId id="370" r:id="rId15"/>
    <p:sldId id="368" r:id="rId16"/>
    <p:sldId id="371" r:id="rId17"/>
  </p:sldIdLst>
  <p:sldSz cx="9144000" cy="6858000" type="screen4x3"/>
  <p:notesSz cx="7010400" cy="9296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0000CC"/>
    <a:srgbClr val="0000FF"/>
    <a:srgbClr val="00A0BA"/>
    <a:srgbClr val="0E2138"/>
    <a:srgbClr val="003366"/>
    <a:srgbClr val="0066CC"/>
    <a:srgbClr val="EAEAEA"/>
    <a:srgbClr val="DDDDDD"/>
    <a:srgbClr val="0090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8" autoAdjust="0"/>
    <p:restoredTop sz="96650" autoAdjust="0"/>
  </p:normalViewPr>
  <p:slideViewPr>
    <p:cSldViewPr>
      <p:cViewPr varScale="1">
        <p:scale>
          <a:sx n="73" d="100"/>
          <a:sy n="73" d="100"/>
        </p:scale>
        <p:origin x="-117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0E5F5D-00E1-4A3E-852D-ACCDB62E6E3B}" type="doc">
      <dgm:prSet loTypeId="urn:microsoft.com/office/officeart/2005/8/layout/default#1" loCatId="list" qsTypeId="urn:microsoft.com/office/officeart/2005/8/quickstyle/3d2" qsCatId="3D" csTypeId="urn:microsoft.com/office/officeart/2005/8/colors/accent1_2" csCatId="accent1" phldr="1"/>
      <dgm:spPr/>
      <dgm:t>
        <a:bodyPr/>
        <a:lstStyle/>
        <a:p>
          <a:endParaRPr lang="es-CO"/>
        </a:p>
      </dgm:t>
    </dgm:pt>
    <dgm:pt modelId="{E20D06AB-1739-490E-A400-556D6E037543}">
      <dgm:prSet phldrT="[Texto]" custT="1"/>
      <dgm:spPr>
        <a:solidFill>
          <a:schemeClr val="tx2">
            <a:lumMod val="40000"/>
            <a:lumOff val="60000"/>
          </a:schemeClr>
        </a:solidFill>
        <a:effectLst/>
        <a:scene3d>
          <a:camera prst="orthographicFront"/>
          <a:lightRig rig="threePt" dir="t">
            <a:rot lat="0" lon="0" rev="7500000"/>
          </a:lightRig>
        </a:scene3d>
        <a:sp3d prstMaterial="plastic">
          <a:bevelT w="0" h="0" prst="relaxedInset"/>
        </a:sp3d>
      </dgm:spPr>
      <dgm:t>
        <a:bodyPr/>
        <a:lstStyle/>
        <a:p>
          <a:r>
            <a:rPr lang="es-CO" sz="1600" b="1" dirty="0" smtClean="0">
              <a:solidFill>
                <a:schemeClr val="tx2"/>
              </a:solidFill>
              <a:latin typeface="Arial Narrow" pitchFamily="34" charset="0"/>
              <a:cs typeface="Arial" pitchFamily="34" charset="0"/>
            </a:rPr>
            <a:t>2010: </a:t>
          </a:r>
          <a:r>
            <a:rPr lang="es-CO" sz="1600" b="1" u="none" dirty="0" smtClean="0">
              <a:solidFill>
                <a:schemeClr val="tx2"/>
              </a:solidFill>
              <a:latin typeface="Arial Narrow" pitchFamily="34" charset="0"/>
              <a:cs typeface="Arial" pitchFamily="34" charset="0"/>
            </a:rPr>
            <a:t>32,5% </a:t>
          </a:r>
          <a:r>
            <a:rPr lang="es-CO" sz="1600" b="1" dirty="0" smtClean="0">
              <a:solidFill>
                <a:schemeClr val="tx2"/>
              </a:solidFill>
              <a:latin typeface="Arial Narrow" pitchFamily="34" charset="0"/>
              <a:cs typeface="Arial" pitchFamily="34" charset="0"/>
            </a:rPr>
            <a:t>de quienes acudieron al sistema y le fueron recetados medicamentos no los recibieron </a:t>
          </a:r>
          <a:endParaRPr lang="es-CO" sz="1600" b="1" dirty="0">
            <a:solidFill>
              <a:schemeClr val="tx2"/>
            </a:solidFill>
            <a:latin typeface="Arial Narrow" pitchFamily="34" charset="0"/>
            <a:cs typeface="Arial" pitchFamily="34" charset="0"/>
          </a:endParaRPr>
        </a:p>
      </dgm:t>
    </dgm:pt>
    <dgm:pt modelId="{0272C3B6-D7AE-4A39-A504-4550E4592E5B}" type="parTrans" cxnId="{17768F14-EEFB-4787-ADC1-F941CDAA68AE}">
      <dgm:prSet/>
      <dgm:spPr/>
      <dgm:t>
        <a:bodyPr/>
        <a:lstStyle/>
        <a:p>
          <a:endParaRPr lang="es-CO">
            <a:solidFill>
              <a:schemeClr val="bg1"/>
            </a:solidFill>
          </a:endParaRPr>
        </a:p>
      </dgm:t>
    </dgm:pt>
    <dgm:pt modelId="{94AAA9BD-EE77-4E94-B2C3-C817EFEE3B43}" type="sibTrans" cxnId="{17768F14-EEFB-4787-ADC1-F941CDAA68AE}">
      <dgm:prSet/>
      <dgm:spPr/>
      <dgm:t>
        <a:bodyPr/>
        <a:lstStyle/>
        <a:p>
          <a:endParaRPr lang="es-CO">
            <a:solidFill>
              <a:schemeClr val="bg1"/>
            </a:solidFill>
          </a:endParaRPr>
        </a:p>
      </dgm:t>
    </dgm:pt>
    <dgm:pt modelId="{A761F01B-46ED-428C-9891-863ECCFC9375}">
      <dgm:prSet phldrT="[Texto]" custT="1"/>
      <dgm:spPr>
        <a:solidFill>
          <a:schemeClr val="tx2">
            <a:lumMod val="40000"/>
            <a:lumOff val="60000"/>
          </a:schemeClr>
        </a:solidFill>
        <a:effectLst/>
        <a:scene3d>
          <a:camera prst="orthographicFront"/>
          <a:lightRig rig="threePt" dir="t">
            <a:rot lat="0" lon="0" rev="7500000"/>
          </a:lightRig>
        </a:scene3d>
        <a:sp3d prstMaterial="plastic">
          <a:bevelT w="0" h="0" prst="relaxedInset"/>
        </a:sp3d>
      </dgm:spPr>
      <dgm:t>
        <a:bodyPr/>
        <a:lstStyle/>
        <a:p>
          <a:r>
            <a:rPr lang="es-CO" sz="1600" b="1" dirty="0" smtClean="0">
              <a:solidFill>
                <a:schemeClr val="tx2"/>
              </a:solidFill>
              <a:latin typeface="Arial Narrow" pitchFamily="34" charset="0"/>
              <a:cs typeface="Arial" pitchFamily="34" charset="0"/>
            </a:rPr>
            <a:t>Gasto promedio persona/año en medicamentos No POS fue de $2.4 millones (UPC RC: $547 mil ) </a:t>
          </a:r>
        </a:p>
      </dgm:t>
    </dgm:pt>
    <dgm:pt modelId="{4E9EAE18-8097-47E5-94DE-E0DA5D2D5E50}" type="parTrans" cxnId="{32CFBADE-9709-4DA6-A398-26F69F4D7D70}">
      <dgm:prSet/>
      <dgm:spPr/>
      <dgm:t>
        <a:bodyPr/>
        <a:lstStyle/>
        <a:p>
          <a:endParaRPr lang="es-CO">
            <a:solidFill>
              <a:schemeClr val="bg1"/>
            </a:solidFill>
          </a:endParaRPr>
        </a:p>
      </dgm:t>
    </dgm:pt>
    <dgm:pt modelId="{F2E29C76-4543-4F35-A326-026AB3486065}" type="sibTrans" cxnId="{32CFBADE-9709-4DA6-A398-26F69F4D7D70}">
      <dgm:prSet/>
      <dgm:spPr/>
      <dgm:t>
        <a:bodyPr/>
        <a:lstStyle/>
        <a:p>
          <a:endParaRPr lang="es-CO">
            <a:solidFill>
              <a:schemeClr val="bg1"/>
            </a:solidFill>
          </a:endParaRPr>
        </a:p>
      </dgm:t>
    </dgm:pt>
    <dgm:pt modelId="{DC90577B-5E8C-467E-9C31-75CD451A2B40}">
      <dgm:prSet phldrT="[Texto]" custT="1"/>
      <dgm:spPr>
        <a:solidFill>
          <a:schemeClr val="tx2">
            <a:lumMod val="40000"/>
            <a:lumOff val="60000"/>
          </a:schemeClr>
        </a:solidFill>
        <a:scene3d>
          <a:camera prst="orthographicFront"/>
          <a:lightRig rig="threePt" dir="t">
            <a:rot lat="0" lon="0" rev="7500000"/>
          </a:lightRig>
        </a:scene3d>
        <a:sp3d prstMaterial="plastic">
          <a:bevelT w="0" h="0" prst="relaxedInset"/>
        </a:sp3d>
      </dgm:spPr>
      <dgm:t>
        <a:bodyPr/>
        <a:lstStyle/>
        <a:p>
          <a:r>
            <a:rPr lang="es-CO" sz="1600" b="1" dirty="0" smtClean="0">
              <a:solidFill>
                <a:schemeClr val="tx2"/>
              </a:solidFill>
              <a:latin typeface="Arial Narrow" pitchFamily="34" charset="0"/>
              <a:cs typeface="Arial" pitchFamily="34" charset="0"/>
            </a:rPr>
            <a:t>Consumo de medicamentos de alto costo aumentaron 600%</a:t>
          </a:r>
        </a:p>
        <a:p>
          <a:r>
            <a:rPr lang="es-CO" sz="1600" b="1" dirty="0" smtClean="0">
              <a:solidFill>
                <a:schemeClr val="tx2"/>
              </a:solidFill>
              <a:latin typeface="Arial Narrow" pitchFamily="34" charset="0"/>
              <a:cs typeface="Arial" pitchFamily="34" charset="0"/>
            </a:rPr>
            <a:t>(2005–2010)*</a:t>
          </a:r>
          <a:endParaRPr lang="es-CO" sz="1600" b="1" dirty="0">
            <a:solidFill>
              <a:schemeClr val="tx2"/>
            </a:solidFill>
            <a:latin typeface="Arial Narrow" pitchFamily="34" charset="0"/>
            <a:cs typeface="Arial" pitchFamily="34" charset="0"/>
          </a:endParaRPr>
        </a:p>
      </dgm:t>
    </dgm:pt>
    <dgm:pt modelId="{E84537FF-1039-4929-BE44-36B2665AF70E}" type="parTrans" cxnId="{5BD818D5-1F4D-48CC-81BE-AA1A07C1B77E}">
      <dgm:prSet/>
      <dgm:spPr/>
      <dgm:t>
        <a:bodyPr/>
        <a:lstStyle/>
        <a:p>
          <a:endParaRPr lang="es-CO">
            <a:solidFill>
              <a:schemeClr val="bg1"/>
            </a:solidFill>
          </a:endParaRPr>
        </a:p>
      </dgm:t>
    </dgm:pt>
    <dgm:pt modelId="{781362F1-B86E-462C-A99C-FC8FEE581CCB}" type="sibTrans" cxnId="{5BD818D5-1F4D-48CC-81BE-AA1A07C1B77E}">
      <dgm:prSet/>
      <dgm:spPr/>
      <dgm:t>
        <a:bodyPr/>
        <a:lstStyle/>
        <a:p>
          <a:endParaRPr lang="es-CO">
            <a:solidFill>
              <a:schemeClr val="bg1"/>
            </a:solidFill>
          </a:endParaRPr>
        </a:p>
      </dgm:t>
    </dgm:pt>
    <dgm:pt modelId="{12228923-DD41-4949-8AE3-8D86044C156D}">
      <dgm:prSet phldrT="[Texto]" custT="1"/>
      <dgm:spPr>
        <a:solidFill>
          <a:schemeClr val="tx2">
            <a:lumMod val="40000"/>
            <a:lumOff val="60000"/>
          </a:schemeClr>
        </a:solidFill>
        <a:scene3d>
          <a:camera prst="orthographicFront"/>
          <a:lightRig rig="threePt" dir="t">
            <a:rot lat="0" lon="0" rev="7500000"/>
          </a:lightRig>
        </a:scene3d>
        <a:sp3d prstMaterial="plastic">
          <a:bevelT w="0" h="0" prst="relaxedInset"/>
        </a:sp3d>
      </dgm:spPr>
      <dgm:t>
        <a:bodyPr/>
        <a:lstStyle/>
        <a:p>
          <a:endParaRPr lang="es-CO" sz="1600" b="1" dirty="0" smtClean="0">
            <a:solidFill>
              <a:schemeClr val="tx2"/>
            </a:solidFill>
            <a:latin typeface="Arial Narrow" pitchFamily="34" charset="0"/>
            <a:cs typeface="Arial" pitchFamily="34" charset="0"/>
          </a:endParaRPr>
        </a:p>
        <a:p>
          <a:r>
            <a:rPr lang="es-CO" sz="1600" b="1" dirty="0" smtClean="0">
              <a:solidFill>
                <a:schemeClr val="tx2"/>
              </a:solidFill>
              <a:latin typeface="Arial Narrow" pitchFamily="34" charset="0"/>
              <a:cs typeface="Arial" pitchFamily="34" charset="0"/>
            </a:rPr>
            <a:t>En más del 55% de los casos, el expendio se realizó de una manera inadecuada.</a:t>
          </a:r>
        </a:p>
        <a:p>
          <a:r>
            <a:rPr lang="es-CO" sz="1600" b="1" dirty="0" smtClean="0">
              <a:solidFill>
                <a:schemeClr val="tx2"/>
              </a:solidFill>
              <a:latin typeface="Arial Narrow" pitchFamily="34" charset="0"/>
              <a:cs typeface="Arial" pitchFamily="34" charset="0"/>
            </a:rPr>
            <a:t>30% prescripción off </a:t>
          </a:r>
          <a:r>
            <a:rPr lang="es-CO" sz="1600" b="1" dirty="0" err="1" smtClean="0">
              <a:solidFill>
                <a:schemeClr val="tx2"/>
              </a:solidFill>
              <a:latin typeface="Arial Narrow" pitchFamily="34" charset="0"/>
              <a:cs typeface="Arial" pitchFamily="34" charset="0"/>
            </a:rPr>
            <a:t>label</a:t>
          </a:r>
          <a:r>
            <a:rPr lang="es-CO" sz="1600" b="1" dirty="0" smtClean="0">
              <a:solidFill>
                <a:schemeClr val="tx2"/>
              </a:solidFill>
              <a:latin typeface="Arial Narrow" pitchFamily="34" charset="0"/>
              <a:cs typeface="Arial" pitchFamily="34" charset="0"/>
            </a:rPr>
            <a:t> No POS.</a:t>
          </a:r>
          <a:endParaRPr lang="es-CO" sz="1600" b="1" dirty="0">
            <a:solidFill>
              <a:schemeClr val="tx2"/>
            </a:solidFill>
            <a:latin typeface="Arial Narrow" pitchFamily="34" charset="0"/>
            <a:cs typeface="Arial" pitchFamily="34" charset="0"/>
          </a:endParaRPr>
        </a:p>
      </dgm:t>
    </dgm:pt>
    <dgm:pt modelId="{32F84BD7-EBC8-48CF-8CB9-0C50AED05B73}" type="parTrans" cxnId="{47D94ABA-CC3B-45AA-9D0E-24C4A2ABBFCF}">
      <dgm:prSet/>
      <dgm:spPr/>
      <dgm:t>
        <a:bodyPr/>
        <a:lstStyle/>
        <a:p>
          <a:endParaRPr lang="es-CO">
            <a:solidFill>
              <a:schemeClr val="bg1"/>
            </a:solidFill>
          </a:endParaRPr>
        </a:p>
      </dgm:t>
    </dgm:pt>
    <dgm:pt modelId="{34576758-A5B7-4D79-B90B-2E5033216EDA}" type="sibTrans" cxnId="{47D94ABA-CC3B-45AA-9D0E-24C4A2ABBFCF}">
      <dgm:prSet/>
      <dgm:spPr/>
      <dgm:t>
        <a:bodyPr/>
        <a:lstStyle/>
        <a:p>
          <a:endParaRPr lang="es-CO">
            <a:solidFill>
              <a:schemeClr val="bg1"/>
            </a:solidFill>
          </a:endParaRPr>
        </a:p>
      </dgm:t>
    </dgm:pt>
    <dgm:pt modelId="{5A26CA55-1A7E-4EF1-B22F-9EE5836A8F8D}">
      <dgm:prSet custT="1"/>
      <dgm:spPr>
        <a:solidFill>
          <a:schemeClr val="tx2">
            <a:lumMod val="40000"/>
            <a:lumOff val="60000"/>
          </a:schemeClr>
        </a:solidFill>
        <a:scene3d>
          <a:camera prst="orthographicFront"/>
          <a:lightRig rig="threePt" dir="t">
            <a:rot lat="0" lon="0" rev="7500000"/>
          </a:lightRig>
        </a:scene3d>
        <a:sp3d prstMaterial="plastic">
          <a:bevelT w="0" h="0" prst="relaxedInset"/>
        </a:sp3d>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s-CO" sz="1600" b="1" dirty="0" smtClean="0">
            <a:solidFill>
              <a:schemeClr val="tx2"/>
            </a:solidFill>
            <a:latin typeface="Arial Narrow" pitchFamily="34" charset="0"/>
            <a:cs typeface="Arial" pitchFamily="34" charset="0"/>
          </a:endParaRPr>
        </a:p>
        <a:p>
          <a:pPr marL="0" marR="0" indent="0" defTabSz="914400" eaLnBrk="1" fontAlgn="auto" latinLnBrk="0" hangingPunct="1">
            <a:lnSpc>
              <a:spcPct val="100000"/>
            </a:lnSpc>
            <a:spcBef>
              <a:spcPts val="0"/>
            </a:spcBef>
            <a:spcAft>
              <a:spcPts val="0"/>
            </a:spcAft>
            <a:buClrTx/>
            <a:buSzTx/>
            <a:buFontTx/>
            <a:buNone/>
            <a:tabLst/>
            <a:defRPr/>
          </a:pPr>
          <a:r>
            <a:rPr lang="es-CO" sz="1600" b="1" dirty="0" smtClean="0">
              <a:solidFill>
                <a:schemeClr val="tx2"/>
              </a:solidFill>
              <a:latin typeface="Arial Narrow" pitchFamily="34" charset="0"/>
              <a:cs typeface="Arial" pitchFamily="34" charset="0"/>
            </a:rPr>
            <a:t>El 67% de los expendedores de  farmacias y droguerías de Bogotá no cuentan con formación técnica o profesional.</a:t>
          </a:r>
        </a:p>
        <a:p>
          <a:pPr defTabSz="622300">
            <a:lnSpc>
              <a:spcPct val="90000"/>
            </a:lnSpc>
            <a:spcBef>
              <a:spcPct val="0"/>
            </a:spcBef>
            <a:spcAft>
              <a:spcPct val="35000"/>
            </a:spcAft>
          </a:pPr>
          <a:endParaRPr lang="es-ES" sz="1600" dirty="0">
            <a:solidFill>
              <a:schemeClr val="tx2"/>
            </a:solidFill>
            <a:latin typeface="Arial Narrow" pitchFamily="34" charset="0"/>
            <a:cs typeface="Arial" pitchFamily="34" charset="0"/>
          </a:endParaRPr>
        </a:p>
      </dgm:t>
    </dgm:pt>
    <dgm:pt modelId="{11DF15E0-D97C-4ED9-AEE4-97F966B65F8E}" type="parTrans" cxnId="{F5283C02-3DCB-40E5-A00E-B16D8A52E7AC}">
      <dgm:prSet/>
      <dgm:spPr/>
      <dgm:t>
        <a:bodyPr/>
        <a:lstStyle/>
        <a:p>
          <a:endParaRPr lang="es-CO">
            <a:solidFill>
              <a:schemeClr val="bg1"/>
            </a:solidFill>
          </a:endParaRPr>
        </a:p>
      </dgm:t>
    </dgm:pt>
    <dgm:pt modelId="{694DD66E-FD98-4BB1-8888-3E949854A8E9}" type="sibTrans" cxnId="{F5283C02-3DCB-40E5-A00E-B16D8A52E7AC}">
      <dgm:prSet/>
      <dgm:spPr/>
      <dgm:t>
        <a:bodyPr/>
        <a:lstStyle/>
        <a:p>
          <a:endParaRPr lang="es-CO">
            <a:solidFill>
              <a:schemeClr val="bg1"/>
            </a:solidFill>
          </a:endParaRPr>
        </a:p>
      </dgm:t>
    </dgm:pt>
    <dgm:pt modelId="{4F1EA1B2-FA00-4E09-89EE-42D7446C7B47}">
      <dgm:prSet custT="1"/>
      <dgm:spPr>
        <a:solidFill>
          <a:schemeClr val="tx2">
            <a:lumMod val="40000"/>
            <a:lumOff val="60000"/>
          </a:schemeClr>
        </a:solidFill>
        <a:scene3d>
          <a:camera prst="orthographicFront"/>
          <a:lightRig rig="threePt" dir="t">
            <a:rot lat="0" lon="0" rev="7500000"/>
          </a:lightRig>
        </a:scene3d>
        <a:sp3d prstMaterial="plastic">
          <a:bevelT w="0" h="0" prst="relaxedInset"/>
        </a:sp3d>
      </dgm:spPr>
      <dgm:t>
        <a:bodyPr/>
        <a:lstStyle/>
        <a:p>
          <a:r>
            <a:rPr lang="es-CO" sz="1600" b="1" dirty="0" smtClean="0">
              <a:solidFill>
                <a:schemeClr val="tx2"/>
              </a:solidFill>
              <a:latin typeface="Arial Narrow" pitchFamily="34" charset="0"/>
              <a:cs typeface="Arial" pitchFamily="34" charset="0"/>
            </a:rPr>
            <a:t>El precio relativo en Colombia con respecto al promedio de AL, fue entre 27% y 140% mayor</a:t>
          </a:r>
        </a:p>
        <a:p>
          <a:r>
            <a:rPr lang="es-CO" sz="1600" b="1" dirty="0" smtClean="0">
              <a:solidFill>
                <a:schemeClr val="tx2"/>
              </a:solidFill>
              <a:latin typeface="Arial Narrow" pitchFamily="34" charset="0"/>
              <a:cs typeface="Arial" pitchFamily="34" charset="0"/>
            </a:rPr>
            <a:t>para 4 de 6 medicamentos monopólicos de alto recobro</a:t>
          </a:r>
          <a:endParaRPr lang="es-CO" sz="1600" b="1" dirty="0">
            <a:solidFill>
              <a:schemeClr val="tx2"/>
            </a:solidFill>
            <a:latin typeface="Arial Narrow" pitchFamily="34" charset="0"/>
            <a:cs typeface="Arial" pitchFamily="34" charset="0"/>
          </a:endParaRPr>
        </a:p>
      </dgm:t>
    </dgm:pt>
    <dgm:pt modelId="{89ED909D-C074-46DD-94BA-ACC9B8A56A1A}" type="parTrans" cxnId="{5D6FA722-87D0-4C99-A72A-7B81EB23C2E3}">
      <dgm:prSet/>
      <dgm:spPr/>
      <dgm:t>
        <a:bodyPr/>
        <a:lstStyle/>
        <a:p>
          <a:endParaRPr lang="es-CO">
            <a:solidFill>
              <a:schemeClr val="bg1"/>
            </a:solidFill>
          </a:endParaRPr>
        </a:p>
      </dgm:t>
    </dgm:pt>
    <dgm:pt modelId="{1491D8AF-EE21-4C65-8A94-F5F30DE88FCD}" type="sibTrans" cxnId="{5D6FA722-87D0-4C99-A72A-7B81EB23C2E3}">
      <dgm:prSet/>
      <dgm:spPr/>
      <dgm:t>
        <a:bodyPr/>
        <a:lstStyle/>
        <a:p>
          <a:endParaRPr lang="es-CO">
            <a:solidFill>
              <a:schemeClr val="bg1"/>
            </a:solidFill>
          </a:endParaRPr>
        </a:p>
      </dgm:t>
    </dgm:pt>
    <dgm:pt modelId="{CA56F09F-79A6-4C1B-8045-5CF72020B5FF}" type="pres">
      <dgm:prSet presAssocID="{880E5F5D-00E1-4A3E-852D-ACCDB62E6E3B}" presName="diagram" presStyleCnt="0">
        <dgm:presLayoutVars>
          <dgm:dir/>
          <dgm:resizeHandles val="exact"/>
        </dgm:presLayoutVars>
      </dgm:prSet>
      <dgm:spPr/>
      <dgm:t>
        <a:bodyPr/>
        <a:lstStyle/>
        <a:p>
          <a:endParaRPr lang="es-CO"/>
        </a:p>
      </dgm:t>
    </dgm:pt>
    <dgm:pt modelId="{7CEDB6E7-0C16-445F-AD6E-898FD67FCDBA}" type="pres">
      <dgm:prSet presAssocID="{E20D06AB-1739-490E-A400-556D6E037543}" presName="node" presStyleLbl="node1" presStyleIdx="0" presStyleCnt="6">
        <dgm:presLayoutVars>
          <dgm:bulletEnabled val="1"/>
        </dgm:presLayoutVars>
      </dgm:prSet>
      <dgm:spPr/>
      <dgm:t>
        <a:bodyPr/>
        <a:lstStyle/>
        <a:p>
          <a:endParaRPr lang="es-CO"/>
        </a:p>
      </dgm:t>
    </dgm:pt>
    <dgm:pt modelId="{4B0CEBE8-167C-4C83-AA98-F523470F6B8C}" type="pres">
      <dgm:prSet presAssocID="{94AAA9BD-EE77-4E94-B2C3-C817EFEE3B43}" presName="sibTrans" presStyleCnt="0"/>
      <dgm:spPr/>
    </dgm:pt>
    <dgm:pt modelId="{38437298-6C68-4973-A3F0-8F5C7A4C0654}" type="pres">
      <dgm:prSet presAssocID="{A761F01B-46ED-428C-9891-863ECCFC9375}" presName="node" presStyleLbl="node1" presStyleIdx="1" presStyleCnt="6" custLinFactNeighborX="-165" custLinFactNeighborY="-347">
        <dgm:presLayoutVars>
          <dgm:bulletEnabled val="1"/>
        </dgm:presLayoutVars>
      </dgm:prSet>
      <dgm:spPr/>
      <dgm:t>
        <a:bodyPr/>
        <a:lstStyle/>
        <a:p>
          <a:endParaRPr lang="es-CO"/>
        </a:p>
      </dgm:t>
    </dgm:pt>
    <dgm:pt modelId="{BB3E229F-1B6B-4B94-9747-B6EA3C042D21}" type="pres">
      <dgm:prSet presAssocID="{F2E29C76-4543-4F35-A326-026AB3486065}" presName="sibTrans" presStyleCnt="0"/>
      <dgm:spPr/>
    </dgm:pt>
    <dgm:pt modelId="{9ABC7292-6A8B-4F94-BAF7-7FF6E01F3675}" type="pres">
      <dgm:prSet presAssocID="{DC90577B-5E8C-467E-9C31-75CD451A2B40}" presName="node" presStyleLbl="node1" presStyleIdx="2" presStyleCnt="6" custLinFactY="17234" custLinFactNeighborX="-4343" custLinFactNeighborY="100000">
        <dgm:presLayoutVars>
          <dgm:bulletEnabled val="1"/>
        </dgm:presLayoutVars>
      </dgm:prSet>
      <dgm:spPr/>
      <dgm:t>
        <a:bodyPr/>
        <a:lstStyle/>
        <a:p>
          <a:endParaRPr lang="es-CO"/>
        </a:p>
      </dgm:t>
    </dgm:pt>
    <dgm:pt modelId="{7DFEE60F-76A7-4FF5-9188-D3946BA8490A}" type="pres">
      <dgm:prSet presAssocID="{781362F1-B86E-462C-A99C-FC8FEE581CCB}" presName="sibTrans" presStyleCnt="0"/>
      <dgm:spPr/>
    </dgm:pt>
    <dgm:pt modelId="{51F3DE42-D1B3-4CB3-9C12-742D92EDC4D7}" type="pres">
      <dgm:prSet presAssocID="{4F1EA1B2-FA00-4E09-89EE-42D7446C7B47}" presName="node" presStyleLbl="node1" presStyleIdx="3" presStyleCnt="6" custLinFactX="9835" custLinFactNeighborX="100000" custLinFactNeighborY="567">
        <dgm:presLayoutVars>
          <dgm:bulletEnabled val="1"/>
        </dgm:presLayoutVars>
      </dgm:prSet>
      <dgm:spPr/>
      <dgm:t>
        <a:bodyPr/>
        <a:lstStyle/>
        <a:p>
          <a:endParaRPr lang="es-CO"/>
        </a:p>
      </dgm:t>
    </dgm:pt>
    <dgm:pt modelId="{06339F6C-8E5E-4AF2-8FEF-87AC13F6C119}" type="pres">
      <dgm:prSet presAssocID="{1491D8AF-EE21-4C65-8A94-F5F30DE88FCD}" presName="sibTrans" presStyleCnt="0"/>
      <dgm:spPr/>
    </dgm:pt>
    <dgm:pt modelId="{D72D8253-C589-4E8E-A1C4-2360202A33BA}" type="pres">
      <dgm:prSet presAssocID="{5A26CA55-1A7E-4EF1-B22F-9EE5836A8F8D}" presName="node" presStyleLbl="node1" presStyleIdx="4" presStyleCnt="6" custLinFactX="5516" custLinFactY="-18085" custLinFactNeighborX="100000" custLinFactNeighborY="-100000">
        <dgm:presLayoutVars>
          <dgm:bulletEnabled val="1"/>
        </dgm:presLayoutVars>
      </dgm:prSet>
      <dgm:spPr/>
      <dgm:t>
        <a:bodyPr/>
        <a:lstStyle/>
        <a:p>
          <a:endParaRPr lang="es-CO"/>
        </a:p>
      </dgm:t>
    </dgm:pt>
    <dgm:pt modelId="{C560F7E4-D44C-4DC9-9A90-EEE8D62F52CF}" type="pres">
      <dgm:prSet presAssocID="{694DD66E-FD98-4BB1-8888-3E949854A8E9}" presName="sibTrans" presStyleCnt="0"/>
      <dgm:spPr/>
    </dgm:pt>
    <dgm:pt modelId="{60B9298E-3034-405B-A29B-5C864BBB0466}" type="pres">
      <dgm:prSet presAssocID="{12228923-DD41-4949-8AE3-8D86044C156D}" presName="node" presStyleLbl="node1" presStyleIdx="5" presStyleCnt="6" custLinFactX="-100000" custLinFactNeighborX="-118701" custLinFactNeighborY="567">
        <dgm:presLayoutVars>
          <dgm:bulletEnabled val="1"/>
        </dgm:presLayoutVars>
      </dgm:prSet>
      <dgm:spPr/>
      <dgm:t>
        <a:bodyPr/>
        <a:lstStyle/>
        <a:p>
          <a:endParaRPr lang="es-CO"/>
        </a:p>
      </dgm:t>
    </dgm:pt>
  </dgm:ptLst>
  <dgm:cxnLst>
    <dgm:cxn modelId="{5BD818D5-1F4D-48CC-81BE-AA1A07C1B77E}" srcId="{880E5F5D-00E1-4A3E-852D-ACCDB62E6E3B}" destId="{DC90577B-5E8C-467E-9C31-75CD451A2B40}" srcOrd="2" destOrd="0" parTransId="{E84537FF-1039-4929-BE44-36B2665AF70E}" sibTransId="{781362F1-B86E-462C-A99C-FC8FEE581CCB}"/>
    <dgm:cxn modelId="{5D6FA722-87D0-4C99-A72A-7B81EB23C2E3}" srcId="{880E5F5D-00E1-4A3E-852D-ACCDB62E6E3B}" destId="{4F1EA1B2-FA00-4E09-89EE-42D7446C7B47}" srcOrd="3" destOrd="0" parTransId="{89ED909D-C074-46DD-94BA-ACC9B8A56A1A}" sibTransId="{1491D8AF-EE21-4C65-8A94-F5F30DE88FCD}"/>
    <dgm:cxn modelId="{B9CED563-74E5-4719-A0EB-2A22BBB73BA8}" type="presOf" srcId="{5A26CA55-1A7E-4EF1-B22F-9EE5836A8F8D}" destId="{D72D8253-C589-4E8E-A1C4-2360202A33BA}" srcOrd="0" destOrd="0" presId="urn:microsoft.com/office/officeart/2005/8/layout/default#1"/>
    <dgm:cxn modelId="{F5283C02-3DCB-40E5-A00E-B16D8A52E7AC}" srcId="{880E5F5D-00E1-4A3E-852D-ACCDB62E6E3B}" destId="{5A26CA55-1A7E-4EF1-B22F-9EE5836A8F8D}" srcOrd="4" destOrd="0" parTransId="{11DF15E0-D97C-4ED9-AEE4-97F966B65F8E}" sibTransId="{694DD66E-FD98-4BB1-8888-3E949854A8E9}"/>
    <dgm:cxn modelId="{076805E3-0C5D-4C08-B261-E4A8F28F0E7C}" type="presOf" srcId="{12228923-DD41-4949-8AE3-8D86044C156D}" destId="{60B9298E-3034-405B-A29B-5C864BBB0466}" srcOrd="0" destOrd="0" presId="urn:microsoft.com/office/officeart/2005/8/layout/default#1"/>
    <dgm:cxn modelId="{32CFBADE-9709-4DA6-A398-26F69F4D7D70}" srcId="{880E5F5D-00E1-4A3E-852D-ACCDB62E6E3B}" destId="{A761F01B-46ED-428C-9891-863ECCFC9375}" srcOrd="1" destOrd="0" parTransId="{4E9EAE18-8097-47E5-94DE-E0DA5D2D5E50}" sibTransId="{F2E29C76-4543-4F35-A326-026AB3486065}"/>
    <dgm:cxn modelId="{E4999443-8491-407E-B2AF-7484C3F00CEB}" type="presOf" srcId="{DC90577B-5E8C-467E-9C31-75CD451A2B40}" destId="{9ABC7292-6A8B-4F94-BAF7-7FF6E01F3675}" srcOrd="0" destOrd="0" presId="urn:microsoft.com/office/officeart/2005/8/layout/default#1"/>
    <dgm:cxn modelId="{17768F14-EEFB-4787-ADC1-F941CDAA68AE}" srcId="{880E5F5D-00E1-4A3E-852D-ACCDB62E6E3B}" destId="{E20D06AB-1739-490E-A400-556D6E037543}" srcOrd="0" destOrd="0" parTransId="{0272C3B6-D7AE-4A39-A504-4550E4592E5B}" sibTransId="{94AAA9BD-EE77-4E94-B2C3-C817EFEE3B43}"/>
    <dgm:cxn modelId="{D9AE1A34-5EEB-40D0-A563-5746B7131ED5}" type="presOf" srcId="{4F1EA1B2-FA00-4E09-89EE-42D7446C7B47}" destId="{51F3DE42-D1B3-4CB3-9C12-742D92EDC4D7}" srcOrd="0" destOrd="0" presId="urn:microsoft.com/office/officeart/2005/8/layout/default#1"/>
    <dgm:cxn modelId="{45E13636-5C0B-4D63-9AB7-C77BCAAAB3FA}" type="presOf" srcId="{880E5F5D-00E1-4A3E-852D-ACCDB62E6E3B}" destId="{CA56F09F-79A6-4C1B-8045-5CF72020B5FF}" srcOrd="0" destOrd="0" presId="urn:microsoft.com/office/officeart/2005/8/layout/default#1"/>
    <dgm:cxn modelId="{47D94ABA-CC3B-45AA-9D0E-24C4A2ABBFCF}" srcId="{880E5F5D-00E1-4A3E-852D-ACCDB62E6E3B}" destId="{12228923-DD41-4949-8AE3-8D86044C156D}" srcOrd="5" destOrd="0" parTransId="{32F84BD7-EBC8-48CF-8CB9-0C50AED05B73}" sibTransId="{34576758-A5B7-4D79-B90B-2E5033216EDA}"/>
    <dgm:cxn modelId="{6E33B9E3-1363-4B96-A70D-F5A66B746457}" type="presOf" srcId="{E20D06AB-1739-490E-A400-556D6E037543}" destId="{7CEDB6E7-0C16-445F-AD6E-898FD67FCDBA}" srcOrd="0" destOrd="0" presId="urn:microsoft.com/office/officeart/2005/8/layout/default#1"/>
    <dgm:cxn modelId="{CD41D7DA-A24A-442B-A345-98D261EAF6BD}" type="presOf" srcId="{A761F01B-46ED-428C-9891-863ECCFC9375}" destId="{38437298-6C68-4973-A3F0-8F5C7A4C0654}" srcOrd="0" destOrd="0" presId="urn:microsoft.com/office/officeart/2005/8/layout/default#1"/>
    <dgm:cxn modelId="{31626347-57B4-4EA5-98A4-6E1054929FF7}" type="presParOf" srcId="{CA56F09F-79A6-4C1B-8045-5CF72020B5FF}" destId="{7CEDB6E7-0C16-445F-AD6E-898FD67FCDBA}" srcOrd="0" destOrd="0" presId="urn:microsoft.com/office/officeart/2005/8/layout/default#1"/>
    <dgm:cxn modelId="{47E50595-CCE6-40A8-B027-52288875D9E8}" type="presParOf" srcId="{CA56F09F-79A6-4C1B-8045-5CF72020B5FF}" destId="{4B0CEBE8-167C-4C83-AA98-F523470F6B8C}" srcOrd="1" destOrd="0" presId="urn:microsoft.com/office/officeart/2005/8/layout/default#1"/>
    <dgm:cxn modelId="{3B55505D-322D-4606-86C2-49D02F421C60}" type="presParOf" srcId="{CA56F09F-79A6-4C1B-8045-5CF72020B5FF}" destId="{38437298-6C68-4973-A3F0-8F5C7A4C0654}" srcOrd="2" destOrd="0" presId="urn:microsoft.com/office/officeart/2005/8/layout/default#1"/>
    <dgm:cxn modelId="{90EBAF73-1203-4D94-88EF-59F321D511AB}" type="presParOf" srcId="{CA56F09F-79A6-4C1B-8045-5CF72020B5FF}" destId="{BB3E229F-1B6B-4B94-9747-B6EA3C042D21}" srcOrd="3" destOrd="0" presId="urn:microsoft.com/office/officeart/2005/8/layout/default#1"/>
    <dgm:cxn modelId="{8FE5FFF6-A083-4313-A939-F3C3F0218372}" type="presParOf" srcId="{CA56F09F-79A6-4C1B-8045-5CF72020B5FF}" destId="{9ABC7292-6A8B-4F94-BAF7-7FF6E01F3675}" srcOrd="4" destOrd="0" presId="urn:microsoft.com/office/officeart/2005/8/layout/default#1"/>
    <dgm:cxn modelId="{F1718A68-EF1C-459B-A6F4-32D78AA66EE8}" type="presParOf" srcId="{CA56F09F-79A6-4C1B-8045-5CF72020B5FF}" destId="{7DFEE60F-76A7-4FF5-9188-D3946BA8490A}" srcOrd="5" destOrd="0" presId="urn:microsoft.com/office/officeart/2005/8/layout/default#1"/>
    <dgm:cxn modelId="{CD147153-F9FC-4C34-916F-AC1D3051CBCA}" type="presParOf" srcId="{CA56F09F-79A6-4C1B-8045-5CF72020B5FF}" destId="{51F3DE42-D1B3-4CB3-9C12-742D92EDC4D7}" srcOrd="6" destOrd="0" presId="urn:microsoft.com/office/officeart/2005/8/layout/default#1"/>
    <dgm:cxn modelId="{08AC7636-65A4-4941-8F4D-EFF82C465337}" type="presParOf" srcId="{CA56F09F-79A6-4C1B-8045-5CF72020B5FF}" destId="{06339F6C-8E5E-4AF2-8FEF-87AC13F6C119}" srcOrd="7" destOrd="0" presId="urn:microsoft.com/office/officeart/2005/8/layout/default#1"/>
    <dgm:cxn modelId="{F792237C-8601-44A4-90F3-5FD652ACD67F}" type="presParOf" srcId="{CA56F09F-79A6-4C1B-8045-5CF72020B5FF}" destId="{D72D8253-C589-4E8E-A1C4-2360202A33BA}" srcOrd="8" destOrd="0" presId="urn:microsoft.com/office/officeart/2005/8/layout/default#1"/>
    <dgm:cxn modelId="{62977663-6138-4DE6-947F-49EDCAD825CE}" type="presParOf" srcId="{CA56F09F-79A6-4C1B-8045-5CF72020B5FF}" destId="{C560F7E4-D44C-4DC9-9A90-EEE8D62F52CF}" srcOrd="9" destOrd="0" presId="urn:microsoft.com/office/officeart/2005/8/layout/default#1"/>
    <dgm:cxn modelId="{25CE185C-9285-42A5-B4D9-0AAAB0F4198C}" type="presParOf" srcId="{CA56F09F-79A6-4C1B-8045-5CF72020B5FF}" destId="{60B9298E-3034-405B-A29B-5C864BBB0466}" srcOrd="10" destOrd="0" presId="urn:microsoft.com/office/officeart/2005/8/layout/defaul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C4C3C2-AC23-4C66-857B-461D8F198EA3}"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CO"/>
        </a:p>
      </dgm:t>
    </dgm:pt>
    <dgm:pt modelId="{70A4F50C-3509-417C-AB95-A655664A00E7}">
      <dgm:prSet phldrT="[Texto]" custT="1"/>
      <dgm:spPr/>
      <dgm:t>
        <a:bodyPr/>
        <a:lstStyle/>
        <a:p>
          <a:r>
            <a:rPr lang="es-CO" sz="2600" dirty="0" smtClean="0">
              <a:solidFill>
                <a:schemeClr val="bg1"/>
              </a:solidFill>
              <a:latin typeface="Arial Narrow" pitchFamily="34" charset="0"/>
            </a:rPr>
            <a:t>2014</a:t>
          </a:r>
          <a:endParaRPr lang="es-CO" sz="2600" dirty="0">
            <a:solidFill>
              <a:schemeClr val="bg1"/>
            </a:solidFill>
            <a:latin typeface="Arial Narrow" pitchFamily="34" charset="0"/>
          </a:endParaRPr>
        </a:p>
      </dgm:t>
    </dgm:pt>
    <dgm:pt modelId="{E4030DF4-316C-4237-8E5C-8810EA6F78A1}" type="parTrans" cxnId="{D0E079CF-2A9E-4055-8C1B-1663F51D502E}">
      <dgm:prSet/>
      <dgm:spPr/>
      <dgm:t>
        <a:bodyPr/>
        <a:lstStyle/>
        <a:p>
          <a:endParaRPr lang="es-CO"/>
        </a:p>
      </dgm:t>
    </dgm:pt>
    <dgm:pt modelId="{42AD31C5-115E-46AD-9EC4-27C59E97ED71}" type="sibTrans" cxnId="{D0E079CF-2A9E-4055-8C1B-1663F51D502E}">
      <dgm:prSet/>
      <dgm:spPr/>
      <dgm:t>
        <a:bodyPr/>
        <a:lstStyle/>
        <a:p>
          <a:endParaRPr lang="es-CO"/>
        </a:p>
      </dgm:t>
    </dgm:pt>
    <dgm:pt modelId="{35357773-6063-4CD0-845E-E3E500418AB5}">
      <dgm:prSet phldrT="[Texto]" custT="1">
        <dgm:style>
          <a:lnRef idx="1">
            <a:schemeClr val="accent1"/>
          </a:lnRef>
          <a:fillRef idx="2">
            <a:schemeClr val="accent1"/>
          </a:fillRef>
          <a:effectRef idx="1">
            <a:schemeClr val="accent1"/>
          </a:effectRef>
          <a:fontRef idx="minor">
            <a:schemeClr val="dk1"/>
          </a:fontRef>
        </dgm:style>
      </dgm:prSet>
      <dgm:spPr/>
      <dgm:t>
        <a:bodyPr/>
        <a:lstStyle/>
        <a:p>
          <a:pPr algn="r"/>
          <a:r>
            <a:rPr lang="es-CO" sz="1400" dirty="0" smtClean="0">
              <a:latin typeface="Arial Narrow" pitchFamily="34" charset="0"/>
            </a:rPr>
            <a:t>Reducción sostenida en los precios por categorías farmacológicas</a:t>
          </a:r>
          <a:endParaRPr lang="es-CO" sz="1400" dirty="0">
            <a:latin typeface="Arial Narrow" pitchFamily="34" charset="0"/>
          </a:endParaRPr>
        </a:p>
      </dgm:t>
    </dgm:pt>
    <dgm:pt modelId="{34B172CF-8D1B-4E82-880C-79E62050F9B3}" type="parTrans" cxnId="{65655BF1-F33C-4575-B10F-92209A01A576}">
      <dgm:prSet/>
      <dgm:spPr/>
      <dgm:t>
        <a:bodyPr/>
        <a:lstStyle/>
        <a:p>
          <a:endParaRPr lang="es-CO"/>
        </a:p>
      </dgm:t>
    </dgm:pt>
    <dgm:pt modelId="{BB1A549A-1C5C-49B0-A397-75349C4CE68D}" type="sibTrans" cxnId="{65655BF1-F33C-4575-B10F-92209A01A576}">
      <dgm:prSet/>
      <dgm:spPr/>
      <dgm:t>
        <a:bodyPr/>
        <a:lstStyle/>
        <a:p>
          <a:endParaRPr lang="es-CO"/>
        </a:p>
      </dgm:t>
    </dgm:pt>
    <dgm:pt modelId="{FB9B21F2-AEBC-492B-A8F6-C6029FB31CB4}">
      <dgm:prSet phldrT="[Texto]" custT="1">
        <dgm:style>
          <a:lnRef idx="1">
            <a:schemeClr val="accent1"/>
          </a:lnRef>
          <a:fillRef idx="2">
            <a:schemeClr val="accent1"/>
          </a:fillRef>
          <a:effectRef idx="1">
            <a:schemeClr val="accent1"/>
          </a:effectRef>
          <a:fontRef idx="minor">
            <a:schemeClr val="dk1"/>
          </a:fontRef>
        </dgm:style>
      </dgm:prSet>
      <dgm:spPr>
        <a:solidFill>
          <a:schemeClr val="accent6">
            <a:lumMod val="20000"/>
            <a:lumOff val="80000"/>
          </a:schemeClr>
        </a:solidFill>
        <a:ln>
          <a:solidFill>
            <a:schemeClr val="accent6">
              <a:lumMod val="20000"/>
              <a:lumOff val="80000"/>
            </a:schemeClr>
          </a:solidFill>
        </a:ln>
      </dgm:spPr>
      <dgm:t>
        <a:bodyPr/>
        <a:lstStyle/>
        <a:p>
          <a:pPr algn="l"/>
          <a:r>
            <a:rPr lang="es-CO" sz="1600" b="0" dirty="0" smtClean="0">
              <a:latin typeface="Arial Narrow" pitchFamily="34" charset="0"/>
            </a:rPr>
            <a:t>Establecido el sistema de monitoreo uso, calidad y precios</a:t>
          </a:r>
          <a:endParaRPr lang="es-CO" sz="1600" b="0" dirty="0">
            <a:latin typeface="Arial Narrow" pitchFamily="34" charset="0"/>
          </a:endParaRPr>
        </a:p>
      </dgm:t>
    </dgm:pt>
    <dgm:pt modelId="{E44E6736-E523-4AF6-BF02-DBB4D5A4FE3E}">
      <dgm:prSet phldrT="[Texto]" custT="1"/>
      <dgm:spPr/>
      <dgm:t>
        <a:bodyPr/>
        <a:lstStyle/>
        <a:p>
          <a:r>
            <a:rPr lang="es-CO" sz="2600" dirty="0" smtClean="0">
              <a:solidFill>
                <a:schemeClr val="bg1"/>
              </a:solidFill>
              <a:latin typeface="Arial Narrow" pitchFamily="34" charset="0"/>
            </a:rPr>
            <a:t>2013</a:t>
          </a:r>
          <a:endParaRPr lang="es-CO" sz="2600" dirty="0">
            <a:solidFill>
              <a:schemeClr val="bg1"/>
            </a:solidFill>
            <a:latin typeface="Arial Narrow" pitchFamily="34" charset="0"/>
          </a:endParaRPr>
        </a:p>
      </dgm:t>
    </dgm:pt>
    <dgm:pt modelId="{D2FFB654-A6EB-4327-858F-1649D61E08E9}" type="sibTrans" cxnId="{2C71BC98-6DD4-453A-8684-DAE729784077}">
      <dgm:prSet/>
      <dgm:spPr/>
      <dgm:t>
        <a:bodyPr/>
        <a:lstStyle/>
        <a:p>
          <a:endParaRPr lang="es-CO"/>
        </a:p>
      </dgm:t>
    </dgm:pt>
    <dgm:pt modelId="{2D5EB359-8F22-42C4-B103-67D8E9453A84}" type="parTrans" cxnId="{2C71BC98-6DD4-453A-8684-DAE729784077}">
      <dgm:prSet/>
      <dgm:spPr/>
      <dgm:t>
        <a:bodyPr/>
        <a:lstStyle/>
        <a:p>
          <a:endParaRPr lang="es-CO"/>
        </a:p>
      </dgm:t>
    </dgm:pt>
    <dgm:pt modelId="{A35443CE-9F6C-4E41-A746-4622B8075D66}" type="sibTrans" cxnId="{03FA9640-9832-4F82-9C67-0513DB0C483F}">
      <dgm:prSet/>
      <dgm:spPr/>
      <dgm:t>
        <a:bodyPr/>
        <a:lstStyle/>
        <a:p>
          <a:endParaRPr lang="es-CO"/>
        </a:p>
      </dgm:t>
    </dgm:pt>
    <dgm:pt modelId="{EAC2DC3A-0409-4400-90E5-D46D4C1D4858}" type="parTrans" cxnId="{03FA9640-9832-4F82-9C67-0513DB0C483F}">
      <dgm:prSet/>
      <dgm:spPr/>
      <dgm:t>
        <a:bodyPr/>
        <a:lstStyle/>
        <a:p>
          <a:endParaRPr lang="es-CO"/>
        </a:p>
      </dgm:t>
    </dgm:pt>
    <dgm:pt modelId="{05C74CA8-A862-4471-BCB7-24738DFF0756}">
      <dgm:prSet phldrT="[Texto]" custT="1"/>
      <dgm:spPr/>
      <dgm:t>
        <a:bodyPr/>
        <a:lstStyle/>
        <a:p>
          <a:r>
            <a:rPr lang="es-CO" sz="2600" dirty="0" smtClean="0">
              <a:solidFill>
                <a:schemeClr val="bg1"/>
              </a:solidFill>
              <a:latin typeface="Arial Narrow" pitchFamily="34" charset="0"/>
            </a:rPr>
            <a:t>2014</a:t>
          </a:r>
          <a:endParaRPr lang="es-CO" sz="2600" dirty="0">
            <a:solidFill>
              <a:schemeClr val="bg1"/>
            </a:solidFill>
            <a:latin typeface="Arial Narrow" pitchFamily="34" charset="0"/>
          </a:endParaRPr>
        </a:p>
      </dgm:t>
    </dgm:pt>
    <dgm:pt modelId="{1AA540D6-AB39-42CE-84C0-5CE9823045D5}" type="parTrans" cxnId="{25B4ADCE-60A6-4AE7-BE7A-5AF0265F5917}">
      <dgm:prSet/>
      <dgm:spPr/>
      <dgm:t>
        <a:bodyPr/>
        <a:lstStyle/>
        <a:p>
          <a:endParaRPr lang="es-ES"/>
        </a:p>
      </dgm:t>
    </dgm:pt>
    <dgm:pt modelId="{A5AB75FD-4086-4CDA-A24A-ED9AA3EDDF9E}" type="sibTrans" cxnId="{25B4ADCE-60A6-4AE7-BE7A-5AF0265F5917}">
      <dgm:prSet/>
      <dgm:spPr/>
      <dgm:t>
        <a:bodyPr/>
        <a:lstStyle/>
        <a:p>
          <a:endParaRPr lang="es-ES"/>
        </a:p>
      </dgm:t>
    </dgm:pt>
    <dgm:pt modelId="{17E29FEC-1ECC-4DAF-B3F8-6284A63CEA5B}">
      <dgm:prSet phldrT="[Texto]">
        <dgm:style>
          <a:lnRef idx="1">
            <a:schemeClr val="accent1"/>
          </a:lnRef>
          <a:fillRef idx="2">
            <a:schemeClr val="accent1"/>
          </a:fillRef>
          <a:effectRef idx="1">
            <a:schemeClr val="accent1"/>
          </a:effectRef>
          <a:fontRef idx="minor">
            <a:schemeClr val="dk1"/>
          </a:fontRef>
        </dgm:style>
      </dgm:prSet>
      <dgm:spPr>
        <a:solidFill>
          <a:schemeClr val="accent6">
            <a:lumMod val="20000"/>
            <a:lumOff val="80000"/>
          </a:schemeClr>
        </a:solidFill>
        <a:ln>
          <a:solidFill>
            <a:schemeClr val="accent6">
              <a:lumMod val="20000"/>
              <a:lumOff val="80000"/>
            </a:schemeClr>
          </a:solidFill>
        </a:ln>
      </dgm:spPr>
      <dgm:t>
        <a:bodyPr/>
        <a:lstStyle/>
        <a:p>
          <a:r>
            <a:rPr lang="es-CO" dirty="0" smtClean="0">
              <a:latin typeface="Arial Narrow" pitchFamily="34" charset="0"/>
            </a:rPr>
            <a:t>Reducción del valor de las reclamaciones por medicamentos  No POS \&lt; 0.5 Billones</a:t>
          </a:r>
        </a:p>
        <a:p>
          <a:r>
            <a:rPr lang="es-CO" b="1" dirty="0" smtClean="0">
              <a:latin typeface="Arial Narrow" pitchFamily="34" charset="0"/>
            </a:rPr>
            <a:t>2010: 2.4 Billones</a:t>
          </a:r>
          <a:endParaRPr lang="es-CO" b="1" dirty="0">
            <a:latin typeface="Arial Narrow" pitchFamily="34" charset="0"/>
          </a:endParaRPr>
        </a:p>
      </dgm:t>
    </dgm:pt>
    <dgm:pt modelId="{954DD00C-47E2-4B67-B423-7A4A6A295BEC}" type="parTrans" cxnId="{7ED7F5B8-3F68-476A-8D31-BECD574764F2}">
      <dgm:prSet/>
      <dgm:spPr/>
      <dgm:t>
        <a:bodyPr/>
        <a:lstStyle/>
        <a:p>
          <a:endParaRPr lang="es-ES"/>
        </a:p>
      </dgm:t>
    </dgm:pt>
    <dgm:pt modelId="{8BB00D83-D05D-4B70-AE73-581DF780B8E0}" type="sibTrans" cxnId="{7ED7F5B8-3F68-476A-8D31-BECD574764F2}">
      <dgm:prSet/>
      <dgm:spPr/>
      <dgm:t>
        <a:bodyPr/>
        <a:lstStyle/>
        <a:p>
          <a:endParaRPr lang="es-ES"/>
        </a:p>
      </dgm:t>
    </dgm:pt>
    <dgm:pt modelId="{F8D0E5E5-22C5-4063-919E-47BF0CD004D6}" type="pres">
      <dgm:prSet presAssocID="{ABC4C3C2-AC23-4C66-857B-461D8F198EA3}" presName="list" presStyleCnt="0">
        <dgm:presLayoutVars>
          <dgm:dir/>
          <dgm:animLvl val="lvl"/>
        </dgm:presLayoutVars>
      </dgm:prSet>
      <dgm:spPr/>
      <dgm:t>
        <a:bodyPr/>
        <a:lstStyle/>
        <a:p>
          <a:endParaRPr lang="es-ES"/>
        </a:p>
      </dgm:t>
    </dgm:pt>
    <dgm:pt modelId="{96F68903-4421-45A7-BEBA-9A31ABF805B0}" type="pres">
      <dgm:prSet presAssocID="{E44E6736-E523-4AF6-BF02-DBB4D5A4FE3E}" presName="posSpace" presStyleCnt="0"/>
      <dgm:spPr/>
    </dgm:pt>
    <dgm:pt modelId="{812D17B8-19BA-41C8-9EB7-D9A5102E88C7}" type="pres">
      <dgm:prSet presAssocID="{E44E6736-E523-4AF6-BF02-DBB4D5A4FE3E}" presName="vertFlow" presStyleCnt="0"/>
      <dgm:spPr/>
    </dgm:pt>
    <dgm:pt modelId="{18FB8845-A648-4B5E-AF8E-C2961D4D2BE0}" type="pres">
      <dgm:prSet presAssocID="{E44E6736-E523-4AF6-BF02-DBB4D5A4FE3E}" presName="topSpace" presStyleCnt="0"/>
      <dgm:spPr/>
    </dgm:pt>
    <dgm:pt modelId="{63A685E4-2DE0-4B27-AEF8-64FB248BC72F}" type="pres">
      <dgm:prSet presAssocID="{E44E6736-E523-4AF6-BF02-DBB4D5A4FE3E}" presName="firstComp" presStyleCnt="0"/>
      <dgm:spPr/>
    </dgm:pt>
    <dgm:pt modelId="{A405C016-0DF5-44F6-8D3C-9ED990446817}" type="pres">
      <dgm:prSet presAssocID="{E44E6736-E523-4AF6-BF02-DBB4D5A4FE3E}" presName="firstChild" presStyleLbl="bgAccFollowNode1" presStyleIdx="0" presStyleCnt="3" custScaleX="104451" custScaleY="110906"/>
      <dgm:spPr/>
      <dgm:t>
        <a:bodyPr/>
        <a:lstStyle/>
        <a:p>
          <a:endParaRPr lang="es-ES"/>
        </a:p>
      </dgm:t>
    </dgm:pt>
    <dgm:pt modelId="{5F11874A-0988-4F3C-80FB-63D63F46A59B}" type="pres">
      <dgm:prSet presAssocID="{E44E6736-E523-4AF6-BF02-DBB4D5A4FE3E}" presName="firstChildTx" presStyleLbl="bgAccFollowNode1" presStyleIdx="0" presStyleCnt="3">
        <dgm:presLayoutVars>
          <dgm:bulletEnabled val="1"/>
        </dgm:presLayoutVars>
      </dgm:prSet>
      <dgm:spPr/>
      <dgm:t>
        <a:bodyPr/>
        <a:lstStyle/>
        <a:p>
          <a:endParaRPr lang="es-ES"/>
        </a:p>
      </dgm:t>
    </dgm:pt>
    <dgm:pt modelId="{EBA3CEC2-EB74-44C6-86DC-AEB9FA389E24}" type="pres">
      <dgm:prSet presAssocID="{E44E6736-E523-4AF6-BF02-DBB4D5A4FE3E}" presName="negSpace" presStyleCnt="0"/>
      <dgm:spPr/>
    </dgm:pt>
    <dgm:pt modelId="{FA120362-7C26-4284-B3C3-B58D535323BE}" type="pres">
      <dgm:prSet presAssocID="{E44E6736-E523-4AF6-BF02-DBB4D5A4FE3E}" presName="circle" presStyleLbl="node1" presStyleIdx="0" presStyleCnt="3" custScaleX="72890" custLinFactNeighborX="8239"/>
      <dgm:spPr/>
      <dgm:t>
        <a:bodyPr/>
        <a:lstStyle/>
        <a:p>
          <a:endParaRPr lang="es-ES"/>
        </a:p>
      </dgm:t>
    </dgm:pt>
    <dgm:pt modelId="{99651929-3CCB-42AE-9A33-8EDBE0254B92}" type="pres">
      <dgm:prSet presAssocID="{D2FFB654-A6EB-4327-858F-1649D61E08E9}" presName="transSpace" presStyleCnt="0"/>
      <dgm:spPr/>
    </dgm:pt>
    <dgm:pt modelId="{6C90A14D-EF12-4A15-959B-978E1F8BA8D3}" type="pres">
      <dgm:prSet presAssocID="{70A4F50C-3509-417C-AB95-A655664A00E7}" presName="posSpace" presStyleCnt="0"/>
      <dgm:spPr/>
    </dgm:pt>
    <dgm:pt modelId="{9D2581A3-E5BB-49BB-9B0D-38334AC8B1AB}" type="pres">
      <dgm:prSet presAssocID="{70A4F50C-3509-417C-AB95-A655664A00E7}" presName="vertFlow" presStyleCnt="0"/>
      <dgm:spPr/>
    </dgm:pt>
    <dgm:pt modelId="{083E121D-73B6-44EC-AF4A-66A6433E4719}" type="pres">
      <dgm:prSet presAssocID="{70A4F50C-3509-417C-AB95-A655664A00E7}" presName="topSpace" presStyleCnt="0"/>
      <dgm:spPr/>
    </dgm:pt>
    <dgm:pt modelId="{F3FC5196-8EE0-46E8-968D-D734F9CC99D6}" type="pres">
      <dgm:prSet presAssocID="{70A4F50C-3509-417C-AB95-A655664A00E7}" presName="firstComp" presStyleCnt="0"/>
      <dgm:spPr/>
    </dgm:pt>
    <dgm:pt modelId="{87DC2C18-689D-4524-ACB2-BFAB3833367E}" type="pres">
      <dgm:prSet presAssocID="{70A4F50C-3509-417C-AB95-A655664A00E7}" presName="firstChild" presStyleLbl="bgAccFollowNode1" presStyleIdx="1" presStyleCnt="3"/>
      <dgm:spPr/>
      <dgm:t>
        <a:bodyPr/>
        <a:lstStyle/>
        <a:p>
          <a:endParaRPr lang="es-ES"/>
        </a:p>
      </dgm:t>
    </dgm:pt>
    <dgm:pt modelId="{C57931F8-B40E-448D-8338-57E9F2CD3B2B}" type="pres">
      <dgm:prSet presAssocID="{70A4F50C-3509-417C-AB95-A655664A00E7}" presName="firstChildTx" presStyleLbl="bgAccFollowNode1" presStyleIdx="1" presStyleCnt="3">
        <dgm:presLayoutVars>
          <dgm:bulletEnabled val="1"/>
        </dgm:presLayoutVars>
      </dgm:prSet>
      <dgm:spPr/>
      <dgm:t>
        <a:bodyPr/>
        <a:lstStyle/>
        <a:p>
          <a:endParaRPr lang="es-ES"/>
        </a:p>
      </dgm:t>
    </dgm:pt>
    <dgm:pt modelId="{C417CE9A-0D76-42E9-A944-F5F8158799B2}" type="pres">
      <dgm:prSet presAssocID="{70A4F50C-3509-417C-AB95-A655664A00E7}" presName="negSpace" presStyleCnt="0"/>
      <dgm:spPr/>
    </dgm:pt>
    <dgm:pt modelId="{B4729F77-41DE-4F00-9010-9B0FF828E2FB}" type="pres">
      <dgm:prSet presAssocID="{70A4F50C-3509-417C-AB95-A655664A00E7}" presName="circle" presStyleLbl="node1" presStyleIdx="1" presStyleCnt="3" custScaleX="76977" custLinFactNeighborX="10895"/>
      <dgm:spPr/>
      <dgm:t>
        <a:bodyPr/>
        <a:lstStyle/>
        <a:p>
          <a:endParaRPr lang="es-ES"/>
        </a:p>
      </dgm:t>
    </dgm:pt>
    <dgm:pt modelId="{81E960B3-5428-4300-BA2B-99F0A35DE629}" type="pres">
      <dgm:prSet presAssocID="{42AD31C5-115E-46AD-9EC4-27C59E97ED71}" presName="transSpace" presStyleCnt="0"/>
      <dgm:spPr/>
    </dgm:pt>
    <dgm:pt modelId="{24216133-1078-4219-A580-4833204048AC}" type="pres">
      <dgm:prSet presAssocID="{05C74CA8-A862-4471-BCB7-24738DFF0756}" presName="posSpace" presStyleCnt="0"/>
      <dgm:spPr/>
    </dgm:pt>
    <dgm:pt modelId="{2FD48401-12E7-4749-A151-4EA20DFF8823}" type="pres">
      <dgm:prSet presAssocID="{05C74CA8-A862-4471-BCB7-24738DFF0756}" presName="vertFlow" presStyleCnt="0"/>
      <dgm:spPr/>
    </dgm:pt>
    <dgm:pt modelId="{266A5B3C-1D6D-45DC-970E-8B06BE27D88F}" type="pres">
      <dgm:prSet presAssocID="{05C74CA8-A862-4471-BCB7-24738DFF0756}" presName="topSpace" presStyleCnt="0"/>
      <dgm:spPr/>
    </dgm:pt>
    <dgm:pt modelId="{C7D4C57C-03F9-48F6-BAFD-3E3F8B8C2694}" type="pres">
      <dgm:prSet presAssocID="{05C74CA8-A862-4471-BCB7-24738DFF0756}" presName="firstComp" presStyleCnt="0"/>
      <dgm:spPr/>
    </dgm:pt>
    <dgm:pt modelId="{5E686329-0530-4F3D-A2A4-84F3510E8B67}" type="pres">
      <dgm:prSet presAssocID="{05C74CA8-A862-4471-BCB7-24738DFF0756}" presName="firstChild" presStyleLbl="bgAccFollowNode1" presStyleIdx="2" presStyleCnt="3"/>
      <dgm:spPr/>
      <dgm:t>
        <a:bodyPr/>
        <a:lstStyle/>
        <a:p>
          <a:endParaRPr lang="es-ES"/>
        </a:p>
      </dgm:t>
    </dgm:pt>
    <dgm:pt modelId="{6AC1C6F0-CDB2-447D-9B56-432BFFF99244}" type="pres">
      <dgm:prSet presAssocID="{05C74CA8-A862-4471-BCB7-24738DFF0756}" presName="firstChildTx" presStyleLbl="bgAccFollowNode1" presStyleIdx="2" presStyleCnt="3">
        <dgm:presLayoutVars>
          <dgm:bulletEnabled val="1"/>
        </dgm:presLayoutVars>
      </dgm:prSet>
      <dgm:spPr/>
      <dgm:t>
        <a:bodyPr/>
        <a:lstStyle/>
        <a:p>
          <a:endParaRPr lang="es-ES"/>
        </a:p>
      </dgm:t>
    </dgm:pt>
    <dgm:pt modelId="{A0489111-1A25-4D09-B9FC-16D2DE32FE30}" type="pres">
      <dgm:prSet presAssocID="{05C74CA8-A862-4471-BCB7-24738DFF0756}" presName="negSpace" presStyleCnt="0"/>
      <dgm:spPr/>
    </dgm:pt>
    <dgm:pt modelId="{25E7CB53-07CE-4BF0-8EB4-84274F609228}" type="pres">
      <dgm:prSet presAssocID="{05C74CA8-A862-4471-BCB7-24738DFF0756}" presName="circle" presStyleLbl="node1" presStyleIdx="2" presStyleCnt="3" custScaleX="74391" custLinFactNeighborX="9961"/>
      <dgm:spPr/>
      <dgm:t>
        <a:bodyPr/>
        <a:lstStyle/>
        <a:p>
          <a:endParaRPr lang="es-ES"/>
        </a:p>
      </dgm:t>
    </dgm:pt>
  </dgm:ptLst>
  <dgm:cxnLst>
    <dgm:cxn modelId="{3DA23FB5-6999-436C-A059-AD20FBF2B4BF}" type="presOf" srcId="{17E29FEC-1ECC-4DAF-B3F8-6284A63CEA5B}" destId="{6AC1C6F0-CDB2-447D-9B56-432BFFF99244}" srcOrd="1" destOrd="0" presId="urn:microsoft.com/office/officeart/2005/8/layout/hList9"/>
    <dgm:cxn modelId="{02AEC53D-B084-4FC7-8AC7-A72F7CEC5CDF}" type="presOf" srcId="{E44E6736-E523-4AF6-BF02-DBB4D5A4FE3E}" destId="{FA120362-7C26-4284-B3C3-B58D535323BE}" srcOrd="0" destOrd="0" presId="urn:microsoft.com/office/officeart/2005/8/layout/hList9"/>
    <dgm:cxn modelId="{3EF0A122-5D47-47EA-BB65-04DD604F8D0F}" type="presOf" srcId="{17E29FEC-1ECC-4DAF-B3F8-6284A63CEA5B}" destId="{5E686329-0530-4F3D-A2A4-84F3510E8B67}" srcOrd="0" destOrd="0" presId="urn:microsoft.com/office/officeart/2005/8/layout/hList9"/>
    <dgm:cxn modelId="{2C71BC98-6DD4-453A-8684-DAE729784077}" srcId="{ABC4C3C2-AC23-4C66-857B-461D8F198EA3}" destId="{E44E6736-E523-4AF6-BF02-DBB4D5A4FE3E}" srcOrd="0" destOrd="0" parTransId="{2D5EB359-8F22-42C4-B103-67D8E9453A84}" sibTransId="{D2FFB654-A6EB-4327-858F-1649D61E08E9}"/>
    <dgm:cxn modelId="{49205AAA-6E82-40D9-9856-76F3F7C697C4}" type="presOf" srcId="{70A4F50C-3509-417C-AB95-A655664A00E7}" destId="{B4729F77-41DE-4F00-9010-9B0FF828E2FB}" srcOrd="0" destOrd="0" presId="urn:microsoft.com/office/officeart/2005/8/layout/hList9"/>
    <dgm:cxn modelId="{03FA9640-9832-4F82-9C67-0513DB0C483F}" srcId="{E44E6736-E523-4AF6-BF02-DBB4D5A4FE3E}" destId="{FB9B21F2-AEBC-492B-A8F6-C6029FB31CB4}" srcOrd="0" destOrd="0" parTransId="{EAC2DC3A-0409-4400-90E5-D46D4C1D4858}" sibTransId="{A35443CE-9F6C-4E41-A746-4622B8075D66}"/>
    <dgm:cxn modelId="{3FE7680D-B311-46B4-B8E7-D921AA333C5B}" type="presOf" srcId="{ABC4C3C2-AC23-4C66-857B-461D8F198EA3}" destId="{F8D0E5E5-22C5-4063-919E-47BF0CD004D6}" srcOrd="0" destOrd="0" presId="urn:microsoft.com/office/officeart/2005/8/layout/hList9"/>
    <dgm:cxn modelId="{A7125194-0C3C-4A31-A8DE-F72875B863D4}" type="presOf" srcId="{35357773-6063-4CD0-845E-E3E500418AB5}" destId="{87DC2C18-689D-4524-ACB2-BFAB3833367E}" srcOrd="0" destOrd="0" presId="urn:microsoft.com/office/officeart/2005/8/layout/hList9"/>
    <dgm:cxn modelId="{D0E079CF-2A9E-4055-8C1B-1663F51D502E}" srcId="{ABC4C3C2-AC23-4C66-857B-461D8F198EA3}" destId="{70A4F50C-3509-417C-AB95-A655664A00E7}" srcOrd="1" destOrd="0" parTransId="{E4030DF4-316C-4237-8E5C-8810EA6F78A1}" sibTransId="{42AD31C5-115E-46AD-9EC4-27C59E97ED71}"/>
    <dgm:cxn modelId="{5DC71965-AE15-46A2-8837-3BE1A3A86762}" type="presOf" srcId="{FB9B21F2-AEBC-492B-A8F6-C6029FB31CB4}" destId="{5F11874A-0988-4F3C-80FB-63D63F46A59B}" srcOrd="1" destOrd="0" presId="urn:microsoft.com/office/officeart/2005/8/layout/hList9"/>
    <dgm:cxn modelId="{7ED7F5B8-3F68-476A-8D31-BECD574764F2}" srcId="{05C74CA8-A862-4471-BCB7-24738DFF0756}" destId="{17E29FEC-1ECC-4DAF-B3F8-6284A63CEA5B}" srcOrd="0" destOrd="0" parTransId="{954DD00C-47E2-4B67-B423-7A4A6A295BEC}" sibTransId="{8BB00D83-D05D-4B70-AE73-581DF780B8E0}"/>
    <dgm:cxn modelId="{25B4ADCE-60A6-4AE7-BE7A-5AF0265F5917}" srcId="{ABC4C3C2-AC23-4C66-857B-461D8F198EA3}" destId="{05C74CA8-A862-4471-BCB7-24738DFF0756}" srcOrd="2" destOrd="0" parTransId="{1AA540D6-AB39-42CE-84C0-5CE9823045D5}" sibTransId="{A5AB75FD-4086-4CDA-A24A-ED9AA3EDDF9E}"/>
    <dgm:cxn modelId="{697B29F8-0DD2-423C-932E-E70909A6DB1E}" type="presOf" srcId="{35357773-6063-4CD0-845E-E3E500418AB5}" destId="{C57931F8-B40E-448D-8338-57E9F2CD3B2B}" srcOrd="1" destOrd="0" presId="urn:microsoft.com/office/officeart/2005/8/layout/hList9"/>
    <dgm:cxn modelId="{EF4962D8-4E26-4686-9CE0-D958EDBDF2E8}" type="presOf" srcId="{05C74CA8-A862-4471-BCB7-24738DFF0756}" destId="{25E7CB53-07CE-4BF0-8EB4-84274F609228}" srcOrd="0" destOrd="0" presId="urn:microsoft.com/office/officeart/2005/8/layout/hList9"/>
    <dgm:cxn modelId="{4056B863-E249-487E-8AC5-A98D2E9BC9DC}" type="presOf" srcId="{FB9B21F2-AEBC-492B-A8F6-C6029FB31CB4}" destId="{A405C016-0DF5-44F6-8D3C-9ED990446817}" srcOrd="0" destOrd="0" presId="urn:microsoft.com/office/officeart/2005/8/layout/hList9"/>
    <dgm:cxn modelId="{65655BF1-F33C-4575-B10F-92209A01A576}" srcId="{70A4F50C-3509-417C-AB95-A655664A00E7}" destId="{35357773-6063-4CD0-845E-E3E500418AB5}" srcOrd="0" destOrd="0" parTransId="{34B172CF-8D1B-4E82-880C-79E62050F9B3}" sibTransId="{BB1A549A-1C5C-49B0-A397-75349C4CE68D}"/>
    <dgm:cxn modelId="{593E2CE3-CFF5-4EE1-BDD7-8D1352E6CB16}" type="presParOf" srcId="{F8D0E5E5-22C5-4063-919E-47BF0CD004D6}" destId="{96F68903-4421-45A7-BEBA-9A31ABF805B0}" srcOrd="0" destOrd="0" presId="urn:microsoft.com/office/officeart/2005/8/layout/hList9"/>
    <dgm:cxn modelId="{458992F1-E2B8-48F9-9307-75B4897BCEF8}" type="presParOf" srcId="{F8D0E5E5-22C5-4063-919E-47BF0CD004D6}" destId="{812D17B8-19BA-41C8-9EB7-D9A5102E88C7}" srcOrd="1" destOrd="0" presId="urn:microsoft.com/office/officeart/2005/8/layout/hList9"/>
    <dgm:cxn modelId="{17525A00-A785-458E-8D7F-7564B6B8D29C}" type="presParOf" srcId="{812D17B8-19BA-41C8-9EB7-D9A5102E88C7}" destId="{18FB8845-A648-4B5E-AF8E-C2961D4D2BE0}" srcOrd="0" destOrd="0" presId="urn:microsoft.com/office/officeart/2005/8/layout/hList9"/>
    <dgm:cxn modelId="{0D91CC70-52BD-475E-8553-F893B4022B29}" type="presParOf" srcId="{812D17B8-19BA-41C8-9EB7-D9A5102E88C7}" destId="{63A685E4-2DE0-4B27-AEF8-64FB248BC72F}" srcOrd="1" destOrd="0" presId="urn:microsoft.com/office/officeart/2005/8/layout/hList9"/>
    <dgm:cxn modelId="{E9BACDEA-FC7A-408D-B57C-3FD4776E29F9}" type="presParOf" srcId="{63A685E4-2DE0-4B27-AEF8-64FB248BC72F}" destId="{A405C016-0DF5-44F6-8D3C-9ED990446817}" srcOrd="0" destOrd="0" presId="urn:microsoft.com/office/officeart/2005/8/layout/hList9"/>
    <dgm:cxn modelId="{3E74966D-5EF5-42F4-8436-6891391CF5D8}" type="presParOf" srcId="{63A685E4-2DE0-4B27-AEF8-64FB248BC72F}" destId="{5F11874A-0988-4F3C-80FB-63D63F46A59B}" srcOrd="1" destOrd="0" presId="urn:microsoft.com/office/officeart/2005/8/layout/hList9"/>
    <dgm:cxn modelId="{0B5BB6E0-4852-46EC-8448-622C4642910B}" type="presParOf" srcId="{F8D0E5E5-22C5-4063-919E-47BF0CD004D6}" destId="{EBA3CEC2-EB74-44C6-86DC-AEB9FA389E24}" srcOrd="2" destOrd="0" presId="urn:microsoft.com/office/officeart/2005/8/layout/hList9"/>
    <dgm:cxn modelId="{AC0204C9-C5D3-4700-A78C-8679AC550B7D}" type="presParOf" srcId="{F8D0E5E5-22C5-4063-919E-47BF0CD004D6}" destId="{FA120362-7C26-4284-B3C3-B58D535323BE}" srcOrd="3" destOrd="0" presId="urn:microsoft.com/office/officeart/2005/8/layout/hList9"/>
    <dgm:cxn modelId="{1FE3D049-46DD-466E-A689-FBC992FA264C}" type="presParOf" srcId="{F8D0E5E5-22C5-4063-919E-47BF0CD004D6}" destId="{99651929-3CCB-42AE-9A33-8EDBE0254B92}" srcOrd="4" destOrd="0" presId="urn:microsoft.com/office/officeart/2005/8/layout/hList9"/>
    <dgm:cxn modelId="{84D305CE-88CC-4E2F-824A-B789DE2DADF4}" type="presParOf" srcId="{F8D0E5E5-22C5-4063-919E-47BF0CD004D6}" destId="{6C90A14D-EF12-4A15-959B-978E1F8BA8D3}" srcOrd="5" destOrd="0" presId="urn:microsoft.com/office/officeart/2005/8/layout/hList9"/>
    <dgm:cxn modelId="{61C99576-6CF4-4C43-8252-A36711725E3A}" type="presParOf" srcId="{F8D0E5E5-22C5-4063-919E-47BF0CD004D6}" destId="{9D2581A3-E5BB-49BB-9B0D-38334AC8B1AB}" srcOrd="6" destOrd="0" presId="urn:microsoft.com/office/officeart/2005/8/layout/hList9"/>
    <dgm:cxn modelId="{52C04A09-EB55-4897-9465-6CB481D3B418}" type="presParOf" srcId="{9D2581A3-E5BB-49BB-9B0D-38334AC8B1AB}" destId="{083E121D-73B6-44EC-AF4A-66A6433E4719}" srcOrd="0" destOrd="0" presId="urn:microsoft.com/office/officeart/2005/8/layout/hList9"/>
    <dgm:cxn modelId="{6264F9DD-060F-45C1-BE3D-0471237EBC50}" type="presParOf" srcId="{9D2581A3-E5BB-49BB-9B0D-38334AC8B1AB}" destId="{F3FC5196-8EE0-46E8-968D-D734F9CC99D6}" srcOrd="1" destOrd="0" presId="urn:microsoft.com/office/officeart/2005/8/layout/hList9"/>
    <dgm:cxn modelId="{1B4AFCF0-51F1-4524-B2D6-E1A3885FC776}" type="presParOf" srcId="{F3FC5196-8EE0-46E8-968D-D734F9CC99D6}" destId="{87DC2C18-689D-4524-ACB2-BFAB3833367E}" srcOrd="0" destOrd="0" presId="urn:microsoft.com/office/officeart/2005/8/layout/hList9"/>
    <dgm:cxn modelId="{A19497D2-A1AC-49AC-AEA4-1668F99670FA}" type="presParOf" srcId="{F3FC5196-8EE0-46E8-968D-D734F9CC99D6}" destId="{C57931F8-B40E-448D-8338-57E9F2CD3B2B}" srcOrd="1" destOrd="0" presId="urn:microsoft.com/office/officeart/2005/8/layout/hList9"/>
    <dgm:cxn modelId="{0550D8C0-D220-475E-BD92-D53B42C7D356}" type="presParOf" srcId="{F8D0E5E5-22C5-4063-919E-47BF0CD004D6}" destId="{C417CE9A-0D76-42E9-A944-F5F8158799B2}" srcOrd="7" destOrd="0" presId="urn:microsoft.com/office/officeart/2005/8/layout/hList9"/>
    <dgm:cxn modelId="{F5BF00A2-77DC-482D-AD9C-9A3B5474FE62}" type="presParOf" srcId="{F8D0E5E5-22C5-4063-919E-47BF0CD004D6}" destId="{B4729F77-41DE-4F00-9010-9B0FF828E2FB}" srcOrd="8" destOrd="0" presId="urn:microsoft.com/office/officeart/2005/8/layout/hList9"/>
    <dgm:cxn modelId="{D2348063-E3B3-46C8-91CA-97F9D7775A4D}" type="presParOf" srcId="{F8D0E5E5-22C5-4063-919E-47BF0CD004D6}" destId="{81E960B3-5428-4300-BA2B-99F0A35DE629}" srcOrd="9" destOrd="0" presId="urn:microsoft.com/office/officeart/2005/8/layout/hList9"/>
    <dgm:cxn modelId="{05C05CBE-64DC-4119-AD9A-FB2DD9884E22}" type="presParOf" srcId="{F8D0E5E5-22C5-4063-919E-47BF0CD004D6}" destId="{24216133-1078-4219-A580-4833204048AC}" srcOrd="10" destOrd="0" presId="urn:microsoft.com/office/officeart/2005/8/layout/hList9"/>
    <dgm:cxn modelId="{DCBEB612-D5A3-46D1-9121-BF490FA3E216}" type="presParOf" srcId="{F8D0E5E5-22C5-4063-919E-47BF0CD004D6}" destId="{2FD48401-12E7-4749-A151-4EA20DFF8823}" srcOrd="11" destOrd="0" presId="urn:microsoft.com/office/officeart/2005/8/layout/hList9"/>
    <dgm:cxn modelId="{C3EA2D8B-2EFB-43A5-8E3B-60E46D97ADBA}" type="presParOf" srcId="{2FD48401-12E7-4749-A151-4EA20DFF8823}" destId="{266A5B3C-1D6D-45DC-970E-8B06BE27D88F}" srcOrd="0" destOrd="0" presId="urn:microsoft.com/office/officeart/2005/8/layout/hList9"/>
    <dgm:cxn modelId="{2351611B-D952-47C1-A039-CF54B1889B9B}" type="presParOf" srcId="{2FD48401-12E7-4749-A151-4EA20DFF8823}" destId="{C7D4C57C-03F9-48F6-BAFD-3E3F8B8C2694}" srcOrd="1" destOrd="0" presId="urn:microsoft.com/office/officeart/2005/8/layout/hList9"/>
    <dgm:cxn modelId="{9CCFD373-5E6F-4A6C-AF03-B7BC128EA599}" type="presParOf" srcId="{C7D4C57C-03F9-48F6-BAFD-3E3F8B8C2694}" destId="{5E686329-0530-4F3D-A2A4-84F3510E8B67}" srcOrd="0" destOrd="0" presId="urn:microsoft.com/office/officeart/2005/8/layout/hList9"/>
    <dgm:cxn modelId="{9F1F6152-2057-4E58-B755-E35880DACF60}" type="presParOf" srcId="{C7D4C57C-03F9-48F6-BAFD-3E3F8B8C2694}" destId="{6AC1C6F0-CDB2-447D-9B56-432BFFF99244}" srcOrd="1" destOrd="0" presId="urn:microsoft.com/office/officeart/2005/8/layout/hList9"/>
    <dgm:cxn modelId="{A6FAD14F-5481-4FA6-B782-695D21E599AE}" type="presParOf" srcId="{F8D0E5E5-22C5-4063-919E-47BF0CD004D6}" destId="{A0489111-1A25-4D09-B9FC-16D2DE32FE30}" srcOrd="12" destOrd="0" presId="urn:microsoft.com/office/officeart/2005/8/layout/hList9"/>
    <dgm:cxn modelId="{F4BA0B60-173C-4071-8F68-890B59655A5E}" type="presParOf" srcId="{F8D0E5E5-22C5-4063-919E-47BF0CD004D6}" destId="{25E7CB53-07CE-4BF0-8EB4-84274F609228}" srcOrd="13"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C4C3C2-AC23-4C66-857B-461D8F198EA3}"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CO"/>
        </a:p>
      </dgm:t>
    </dgm:pt>
    <dgm:pt modelId="{E44E6736-E523-4AF6-BF02-DBB4D5A4FE3E}">
      <dgm:prSet phldrT="[Texto]"/>
      <dgm:spPr/>
      <dgm:t>
        <a:bodyPr/>
        <a:lstStyle/>
        <a:p>
          <a:r>
            <a:rPr lang="es-CO" dirty="0" smtClean="0">
              <a:solidFill>
                <a:schemeClr val="bg1"/>
              </a:solidFill>
              <a:latin typeface="Arial Narrow" pitchFamily="34" charset="0"/>
            </a:rPr>
            <a:t>2014</a:t>
          </a:r>
          <a:endParaRPr lang="es-CO" dirty="0">
            <a:solidFill>
              <a:schemeClr val="bg1"/>
            </a:solidFill>
            <a:latin typeface="Arial Narrow" pitchFamily="34" charset="0"/>
          </a:endParaRPr>
        </a:p>
      </dgm:t>
    </dgm:pt>
    <dgm:pt modelId="{2D5EB359-8F22-42C4-B103-67D8E9453A84}" type="parTrans" cxnId="{2C71BC98-6DD4-453A-8684-DAE729784077}">
      <dgm:prSet/>
      <dgm:spPr/>
      <dgm:t>
        <a:bodyPr/>
        <a:lstStyle/>
        <a:p>
          <a:endParaRPr lang="es-CO"/>
        </a:p>
      </dgm:t>
    </dgm:pt>
    <dgm:pt modelId="{D2FFB654-A6EB-4327-858F-1649D61E08E9}" type="sibTrans" cxnId="{2C71BC98-6DD4-453A-8684-DAE729784077}">
      <dgm:prSet/>
      <dgm:spPr/>
      <dgm:t>
        <a:bodyPr/>
        <a:lstStyle/>
        <a:p>
          <a:endParaRPr lang="es-CO"/>
        </a:p>
      </dgm:t>
    </dgm:pt>
    <dgm:pt modelId="{70A4F50C-3509-417C-AB95-A655664A00E7}">
      <dgm:prSet phldrT="[Texto]"/>
      <dgm:spPr/>
      <dgm:t>
        <a:bodyPr/>
        <a:lstStyle/>
        <a:p>
          <a:r>
            <a:rPr lang="es-CO" dirty="0" smtClean="0">
              <a:solidFill>
                <a:schemeClr val="bg1"/>
              </a:solidFill>
              <a:latin typeface="Arial Narrow" pitchFamily="34" charset="0"/>
            </a:rPr>
            <a:t>2014</a:t>
          </a:r>
          <a:endParaRPr lang="es-CO" dirty="0">
            <a:solidFill>
              <a:schemeClr val="bg1"/>
            </a:solidFill>
            <a:latin typeface="Arial Narrow" pitchFamily="34" charset="0"/>
          </a:endParaRPr>
        </a:p>
      </dgm:t>
    </dgm:pt>
    <dgm:pt modelId="{E4030DF4-316C-4237-8E5C-8810EA6F78A1}" type="parTrans" cxnId="{D0E079CF-2A9E-4055-8C1B-1663F51D502E}">
      <dgm:prSet/>
      <dgm:spPr/>
      <dgm:t>
        <a:bodyPr/>
        <a:lstStyle/>
        <a:p>
          <a:endParaRPr lang="es-CO"/>
        </a:p>
      </dgm:t>
    </dgm:pt>
    <dgm:pt modelId="{42AD31C5-115E-46AD-9EC4-27C59E97ED71}" type="sibTrans" cxnId="{D0E079CF-2A9E-4055-8C1B-1663F51D502E}">
      <dgm:prSet/>
      <dgm:spPr/>
      <dgm:t>
        <a:bodyPr/>
        <a:lstStyle/>
        <a:p>
          <a:endParaRPr lang="es-CO"/>
        </a:p>
      </dgm:t>
    </dgm:pt>
    <dgm:pt modelId="{35357773-6063-4CD0-845E-E3E500418AB5}">
      <dgm:prSet phldrT="[Texto]" custT="1">
        <dgm:style>
          <a:lnRef idx="1">
            <a:schemeClr val="accent1"/>
          </a:lnRef>
          <a:fillRef idx="2">
            <a:schemeClr val="accent1"/>
          </a:fillRef>
          <a:effectRef idx="1">
            <a:schemeClr val="accent1"/>
          </a:effectRef>
          <a:fontRef idx="minor">
            <a:schemeClr val="dk1"/>
          </a:fontRef>
        </dgm:style>
      </dgm:prSet>
      <dgm:spPr/>
      <dgm:t>
        <a:bodyPr/>
        <a:lstStyle/>
        <a:p>
          <a:pPr algn="r"/>
          <a:r>
            <a:rPr lang="es-CO" sz="1400" dirty="0" smtClean="0">
              <a:latin typeface="Arial Narrow" pitchFamily="34" charset="0"/>
            </a:rPr>
            <a:t>100% de la población tiene acceso oportuno a medicamentos POS</a:t>
          </a:r>
        </a:p>
        <a:p>
          <a:pPr algn="r"/>
          <a:r>
            <a:rPr lang="es-CO" sz="1400" b="1" dirty="0" smtClean="0">
              <a:latin typeface="Arial Narrow" pitchFamily="34" charset="0"/>
            </a:rPr>
            <a:t>2010: 66%</a:t>
          </a:r>
          <a:endParaRPr lang="es-CO" sz="1400" b="1" dirty="0">
            <a:latin typeface="Arial Narrow" pitchFamily="34" charset="0"/>
          </a:endParaRPr>
        </a:p>
      </dgm:t>
    </dgm:pt>
    <dgm:pt modelId="{34B172CF-8D1B-4E82-880C-79E62050F9B3}" type="parTrans" cxnId="{65655BF1-F33C-4575-B10F-92209A01A576}">
      <dgm:prSet/>
      <dgm:spPr/>
      <dgm:t>
        <a:bodyPr/>
        <a:lstStyle/>
        <a:p>
          <a:endParaRPr lang="es-CO"/>
        </a:p>
      </dgm:t>
    </dgm:pt>
    <dgm:pt modelId="{BB1A549A-1C5C-49B0-A397-75349C4CE68D}" type="sibTrans" cxnId="{65655BF1-F33C-4575-B10F-92209A01A576}">
      <dgm:prSet/>
      <dgm:spPr/>
      <dgm:t>
        <a:bodyPr/>
        <a:lstStyle/>
        <a:p>
          <a:endParaRPr lang="es-CO"/>
        </a:p>
      </dgm:t>
    </dgm:pt>
    <dgm:pt modelId="{FB9B21F2-AEBC-492B-A8F6-C6029FB31CB4}">
      <dgm:prSet phldrT="[Texto]" custT="1">
        <dgm:style>
          <a:lnRef idx="1">
            <a:schemeClr val="accent1"/>
          </a:lnRef>
          <a:fillRef idx="2">
            <a:schemeClr val="accent1"/>
          </a:fillRef>
          <a:effectRef idx="1">
            <a:schemeClr val="accent1"/>
          </a:effectRef>
          <a:fontRef idx="minor">
            <a:schemeClr val="dk1"/>
          </a:fontRef>
        </dgm:style>
      </dgm:prSet>
      <dgm:spPr>
        <a:solidFill>
          <a:schemeClr val="accent6">
            <a:lumMod val="20000"/>
            <a:lumOff val="80000"/>
          </a:schemeClr>
        </a:solidFill>
        <a:ln>
          <a:solidFill>
            <a:schemeClr val="accent6">
              <a:lumMod val="20000"/>
              <a:lumOff val="80000"/>
            </a:schemeClr>
          </a:solidFill>
        </a:ln>
      </dgm:spPr>
      <dgm:t>
        <a:bodyPr/>
        <a:lstStyle/>
        <a:p>
          <a:pPr algn="l"/>
          <a:r>
            <a:rPr lang="es-CO" sz="1400" dirty="0" smtClean="0">
              <a:latin typeface="Arial Narrow" pitchFamily="34" charset="0"/>
            </a:rPr>
            <a:t>Reducción del 50% en el gasto en medicamentos No Pos/Pos</a:t>
          </a:r>
        </a:p>
        <a:p>
          <a:pPr algn="l"/>
          <a:r>
            <a:rPr lang="es-CO" sz="1400" b="1" dirty="0" smtClean="0">
              <a:latin typeface="Arial Narrow" pitchFamily="34" charset="0"/>
            </a:rPr>
            <a:t>2010:  5:1 (Contributivo )           8:1 (Subsidiado)</a:t>
          </a:r>
          <a:endParaRPr lang="es-CO" sz="1400" b="1" dirty="0">
            <a:latin typeface="Arial Narrow" pitchFamily="34" charset="0"/>
          </a:endParaRPr>
        </a:p>
      </dgm:t>
    </dgm:pt>
    <dgm:pt modelId="{A35443CE-9F6C-4E41-A746-4622B8075D66}" type="sibTrans" cxnId="{03FA9640-9832-4F82-9C67-0513DB0C483F}">
      <dgm:prSet/>
      <dgm:spPr/>
      <dgm:t>
        <a:bodyPr/>
        <a:lstStyle/>
        <a:p>
          <a:endParaRPr lang="es-CO"/>
        </a:p>
      </dgm:t>
    </dgm:pt>
    <dgm:pt modelId="{EAC2DC3A-0409-4400-90E5-D46D4C1D4858}" type="parTrans" cxnId="{03FA9640-9832-4F82-9C67-0513DB0C483F}">
      <dgm:prSet/>
      <dgm:spPr/>
      <dgm:t>
        <a:bodyPr/>
        <a:lstStyle/>
        <a:p>
          <a:endParaRPr lang="es-CO"/>
        </a:p>
      </dgm:t>
    </dgm:pt>
    <dgm:pt modelId="{B8B200E3-8C80-4F08-BB44-5B184E36029D}">
      <dgm:prSet phldrT="[Texto]"/>
      <dgm:spPr/>
      <dgm:t>
        <a:bodyPr/>
        <a:lstStyle/>
        <a:p>
          <a:r>
            <a:rPr lang="es-CO" dirty="0" smtClean="0">
              <a:solidFill>
                <a:schemeClr val="bg1"/>
              </a:solidFill>
              <a:latin typeface="Arial Narrow" pitchFamily="34" charset="0"/>
            </a:rPr>
            <a:t>2015</a:t>
          </a:r>
          <a:endParaRPr lang="es-CO" dirty="0">
            <a:solidFill>
              <a:schemeClr val="bg1"/>
            </a:solidFill>
            <a:latin typeface="Arial Narrow" pitchFamily="34" charset="0"/>
          </a:endParaRPr>
        </a:p>
      </dgm:t>
    </dgm:pt>
    <dgm:pt modelId="{D9F3ED26-52D3-4D61-AB02-0EDEA284A65F}" type="parTrans" cxnId="{99AFD8BC-6B66-4088-902F-A7C9F88BB9A3}">
      <dgm:prSet/>
      <dgm:spPr/>
      <dgm:t>
        <a:bodyPr/>
        <a:lstStyle/>
        <a:p>
          <a:endParaRPr lang="es-ES"/>
        </a:p>
      </dgm:t>
    </dgm:pt>
    <dgm:pt modelId="{CCAE2482-FB6C-4A1C-B586-62AC1EE5A095}" type="sibTrans" cxnId="{99AFD8BC-6B66-4088-902F-A7C9F88BB9A3}">
      <dgm:prSet/>
      <dgm:spPr/>
      <dgm:t>
        <a:bodyPr/>
        <a:lstStyle/>
        <a:p>
          <a:endParaRPr lang="es-ES"/>
        </a:p>
      </dgm:t>
    </dgm:pt>
    <dgm:pt modelId="{779EA5C1-7DB1-4F95-8A6C-DE93C5ACB6E7}">
      <dgm:prSet phldrT="[Texto]" custT="1">
        <dgm:style>
          <a:lnRef idx="1">
            <a:schemeClr val="accent1"/>
          </a:lnRef>
          <a:fillRef idx="2">
            <a:schemeClr val="accent1"/>
          </a:fillRef>
          <a:effectRef idx="1">
            <a:schemeClr val="accent1"/>
          </a:effectRef>
          <a:fontRef idx="minor">
            <a:schemeClr val="dk1"/>
          </a:fontRef>
        </dgm:style>
      </dgm:prSet>
      <dgm:spPr/>
      <dgm:t>
        <a:bodyPr/>
        <a:lstStyle/>
        <a:p>
          <a:r>
            <a:rPr lang="es-CO" sz="1400" dirty="0" smtClean="0">
              <a:latin typeface="Arial Narrow" pitchFamily="34" charset="0"/>
            </a:rPr>
            <a:t>IPC Medicamentos varía menos que IPC</a:t>
          </a:r>
          <a:endParaRPr lang="es-CO" sz="1400" dirty="0">
            <a:latin typeface="Arial Narrow" pitchFamily="34" charset="0"/>
          </a:endParaRPr>
        </a:p>
      </dgm:t>
    </dgm:pt>
    <dgm:pt modelId="{77842ADC-F2F5-4433-87A5-9DB58A5D6B60}" type="parTrans" cxnId="{114BB855-BBBE-4641-9282-306143B0876A}">
      <dgm:prSet/>
      <dgm:spPr/>
      <dgm:t>
        <a:bodyPr/>
        <a:lstStyle/>
        <a:p>
          <a:endParaRPr lang="es-ES"/>
        </a:p>
      </dgm:t>
    </dgm:pt>
    <dgm:pt modelId="{D7B611C4-37D9-4015-981A-E2E8D4C2A446}" type="sibTrans" cxnId="{114BB855-BBBE-4641-9282-306143B0876A}">
      <dgm:prSet/>
      <dgm:spPr/>
      <dgm:t>
        <a:bodyPr/>
        <a:lstStyle/>
        <a:p>
          <a:endParaRPr lang="es-ES"/>
        </a:p>
      </dgm:t>
    </dgm:pt>
    <dgm:pt modelId="{3D1CF35F-4428-4083-98AE-24A7CF890747}" type="pres">
      <dgm:prSet presAssocID="{ABC4C3C2-AC23-4C66-857B-461D8F198EA3}" presName="list" presStyleCnt="0">
        <dgm:presLayoutVars>
          <dgm:dir/>
          <dgm:animLvl val="lvl"/>
        </dgm:presLayoutVars>
      </dgm:prSet>
      <dgm:spPr/>
      <dgm:t>
        <a:bodyPr/>
        <a:lstStyle/>
        <a:p>
          <a:endParaRPr lang="es-ES"/>
        </a:p>
      </dgm:t>
    </dgm:pt>
    <dgm:pt modelId="{511D2642-98B3-45F5-957D-2900E37DC693}" type="pres">
      <dgm:prSet presAssocID="{E44E6736-E523-4AF6-BF02-DBB4D5A4FE3E}" presName="posSpace" presStyleCnt="0"/>
      <dgm:spPr/>
    </dgm:pt>
    <dgm:pt modelId="{91D743D0-587D-46DE-9C7E-33EE6B35E823}" type="pres">
      <dgm:prSet presAssocID="{E44E6736-E523-4AF6-BF02-DBB4D5A4FE3E}" presName="vertFlow" presStyleCnt="0"/>
      <dgm:spPr/>
    </dgm:pt>
    <dgm:pt modelId="{9FA34EF5-4218-4E95-8F83-1DE642500942}" type="pres">
      <dgm:prSet presAssocID="{E44E6736-E523-4AF6-BF02-DBB4D5A4FE3E}" presName="topSpace" presStyleCnt="0"/>
      <dgm:spPr/>
    </dgm:pt>
    <dgm:pt modelId="{8480D017-3D50-4E9A-941E-C434348008FC}" type="pres">
      <dgm:prSet presAssocID="{E44E6736-E523-4AF6-BF02-DBB4D5A4FE3E}" presName="firstComp" presStyleCnt="0"/>
      <dgm:spPr/>
    </dgm:pt>
    <dgm:pt modelId="{478EDB5A-134E-42D1-8EBE-FAC64E676CF3}" type="pres">
      <dgm:prSet presAssocID="{E44E6736-E523-4AF6-BF02-DBB4D5A4FE3E}" presName="firstChild" presStyleLbl="bgAccFollowNode1" presStyleIdx="0" presStyleCnt="3" custScaleX="110208"/>
      <dgm:spPr/>
      <dgm:t>
        <a:bodyPr/>
        <a:lstStyle/>
        <a:p>
          <a:endParaRPr lang="es-ES"/>
        </a:p>
      </dgm:t>
    </dgm:pt>
    <dgm:pt modelId="{5979C818-70A9-456A-B680-56AD24CBA4D4}" type="pres">
      <dgm:prSet presAssocID="{E44E6736-E523-4AF6-BF02-DBB4D5A4FE3E}" presName="firstChildTx" presStyleLbl="bgAccFollowNode1" presStyleIdx="0" presStyleCnt="3">
        <dgm:presLayoutVars>
          <dgm:bulletEnabled val="1"/>
        </dgm:presLayoutVars>
      </dgm:prSet>
      <dgm:spPr/>
      <dgm:t>
        <a:bodyPr/>
        <a:lstStyle/>
        <a:p>
          <a:endParaRPr lang="es-ES"/>
        </a:p>
      </dgm:t>
    </dgm:pt>
    <dgm:pt modelId="{7346DB26-7E25-4600-9EA9-346A2F15A284}" type="pres">
      <dgm:prSet presAssocID="{E44E6736-E523-4AF6-BF02-DBB4D5A4FE3E}" presName="negSpace" presStyleCnt="0"/>
      <dgm:spPr/>
    </dgm:pt>
    <dgm:pt modelId="{11E49190-E4E6-4D41-B2F0-63654F764721}" type="pres">
      <dgm:prSet presAssocID="{E44E6736-E523-4AF6-BF02-DBB4D5A4FE3E}" presName="circle" presStyleLbl="node1" presStyleIdx="0" presStyleCnt="3" custScaleX="75488" custLinFactNeighborX="-8421"/>
      <dgm:spPr/>
      <dgm:t>
        <a:bodyPr/>
        <a:lstStyle/>
        <a:p>
          <a:endParaRPr lang="es-ES"/>
        </a:p>
      </dgm:t>
    </dgm:pt>
    <dgm:pt modelId="{59333DB2-A01E-4326-924E-16D52F7A7370}" type="pres">
      <dgm:prSet presAssocID="{D2FFB654-A6EB-4327-858F-1649D61E08E9}" presName="transSpace" presStyleCnt="0"/>
      <dgm:spPr/>
    </dgm:pt>
    <dgm:pt modelId="{D13166D1-A9A5-468A-87BE-93EE480CE8A8}" type="pres">
      <dgm:prSet presAssocID="{70A4F50C-3509-417C-AB95-A655664A00E7}" presName="posSpace" presStyleCnt="0"/>
      <dgm:spPr/>
    </dgm:pt>
    <dgm:pt modelId="{92D3AE46-58CC-4178-A0D8-63F2030DE3B5}" type="pres">
      <dgm:prSet presAssocID="{70A4F50C-3509-417C-AB95-A655664A00E7}" presName="vertFlow" presStyleCnt="0"/>
      <dgm:spPr/>
    </dgm:pt>
    <dgm:pt modelId="{31914470-372A-4F88-86E8-AA5196457A6B}" type="pres">
      <dgm:prSet presAssocID="{70A4F50C-3509-417C-AB95-A655664A00E7}" presName="topSpace" presStyleCnt="0"/>
      <dgm:spPr/>
    </dgm:pt>
    <dgm:pt modelId="{A290B7CE-B037-4378-A9DC-0C7F73BAD30E}" type="pres">
      <dgm:prSet presAssocID="{70A4F50C-3509-417C-AB95-A655664A00E7}" presName="firstComp" presStyleCnt="0"/>
      <dgm:spPr/>
    </dgm:pt>
    <dgm:pt modelId="{133E5C6E-6C16-4F7E-AE1A-036559B03E52}" type="pres">
      <dgm:prSet presAssocID="{70A4F50C-3509-417C-AB95-A655664A00E7}" presName="firstChild" presStyleLbl="bgAccFollowNode1" presStyleIdx="1" presStyleCnt="3"/>
      <dgm:spPr/>
      <dgm:t>
        <a:bodyPr/>
        <a:lstStyle/>
        <a:p>
          <a:endParaRPr lang="es-ES"/>
        </a:p>
      </dgm:t>
    </dgm:pt>
    <dgm:pt modelId="{41878AC3-E25E-43D7-9AFA-7CD850D45D6D}" type="pres">
      <dgm:prSet presAssocID="{70A4F50C-3509-417C-AB95-A655664A00E7}" presName="firstChildTx" presStyleLbl="bgAccFollowNode1" presStyleIdx="1" presStyleCnt="3">
        <dgm:presLayoutVars>
          <dgm:bulletEnabled val="1"/>
        </dgm:presLayoutVars>
      </dgm:prSet>
      <dgm:spPr/>
      <dgm:t>
        <a:bodyPr/>
        <a:lstStyle/>
        <a:p>
          <a:endParaRPr lang="es-ES"/>
        </a:p>
      </dgm:t>
    </dgm:pt>
    <dgm:pt modelId="{61F6CD1F-2306-408A-B416-C29AFAFA8674}" type="pres">
      <dgm:prSet presAssocID="{70A4F50C-3509-417C-AB95-A655664A00E7}" presName="negSpace" presStyleCnt="0"/>
      <dgm:spPr/>
    </dgm:pt>
    <dgm:pt modelId="{E939E236-063B-44FA-AFA9-557277F41E38}" type="pres">
      <dgm:prSet presAssocID="{70A4F50C-3509-417C-AB95-A655664A00E7}" presName="circle" presStyleLbl="node1" presStyleIdx="1" presStyleCnt="3" custScaleX="79212" custLinFactNeighborX="12523"/>
      <dgm:spPr/>
      <dgm:t>
        <a:bodyPr/>
        <a:lstStyle/>
        <a:p>
          <a:endParaRPr lang="es-ES"/>
        </a:p>
      </dgm:t>
    </dgm:pt>
    <dgm:pt modelId="{06598565-F4A2-4144-85FB-518CD68CB4B2}" type="pres">
      <dgm:prSet presAssocID="{42AD31C5-115E-46AD-9EC4-27C59E97ED71}" presName="transSpace" presStyleCnt="0"/>
      <dgm:spPr/>
    </dgm:pt>
    <dgm:pt modelId="{0E23F7DE-30A4-4D46-AA89-E59CF890B7CA}" type="pres">
      <dgm:prSet presAssocID="{B8B200E3-8C80-4F08-BB44-5B184E36029D}" presName="posSpace" presStyleCnt="0"/>
      <dgm:spPr/>
    </dgm:pt>
    <dgm:pt modelId="{DA68A800-E8C6-4D10-8D11-185F85F76DD0}" type="pres">
      <dgm:prSet presAssocID="{B8B200E3-8C80-4F08-BB44-5B184E36029D}" presName="vertFlow" presStyleCnt="0"/>
      <dgm:spPr/>
    </dgm:pt>
    <dgm:pt modelId="{F7E80607-973F-4850-8D41-95938A143AB4}" type="pres">
      <dgm:prSet presAssocID="{B8B200E3-8C80-4F08-BB44-5B184E36029D}" presName="topSpace" presStyleCnt="0"/>
      <dgm:spPr/>
    </dgm:pt>
    <dgm:pt modelId="{9D988CCE-81C6-4479-9582-0866C7262E4F}" type="pres">
      <dgm:prSet presAssocID="{B8B200E3-8C80-4F08-BB44-5B184E36029D}" presName="firstComp" presStyleCnt="0"/>
      <dgm:spPr/>
    </dgm:pt>
    <dgm:pt modelId="{611BC4E2-29D3-4D48-98BE-9D015570ECE6}" type="pres">
      <dgm:prSet presAssocID="{B8B200E3-8C80-4F08-BB44-5B184E36029D}" presName="firstChild" presStyleLbl="bgAccFollowNode1" presStyleIdx="2" presStyleCnt="3"/>
      <dgm:spPr/>
      <dgm:t>
        <a:bodyPr/>
        <a:lstStyle/>
        <a:p>
          <a:endParaRPr lang="es-ES"/>
        </a:p>
      </dgm:t>
    </dgm:pt>
    <dgm:pt modelId="{AE462D2C-A08D-43C4-8F07-8ED75EAD40C5}" type="pres">
      <dgm:prSet presAssocID="{B8B200E3-8C80-4F08-BB44-5B184E36029D}" presName="firstChildTx" presStyleLbl="bgAccFollowNode1" presStyleIdx="2" presStyleCnt="3">
        <dgm:presLayoutVars>
          <dgm:bulletEnabled val="1"/>
        </dgm:presLayoutVars>
      </dgm:prSet>
      <dgm:spPr/>
      <dgm:t>
        <a:bodyPr/>
        <a:lstStyle/>
        <a:p>
          <a:endParaRPr lang="es-ES"/>
        </a:p>
      </dgm:t>
    </dgm:pt>
    <dgm:pt modelId="{41FFE144-AF63-45A5-8F0B-6F7E4CD0A5F7}" type="pres">
      <dgm:prSet presAssocID="{B8B200E3-8C80-4F08-BB44-5B184E36029D}" presName="negSpace" presStyleCnt="0"/>
      <dgm:spPr/>
    </dgm:pt>
    <dgm:pt modelId="{56B20060-3F49-4BC2-8BD9-EE1BB9802B92}" type="pres">
      <dgm:prSet presAssocID="{B8B200E3-8C80-4F08-BB44-5B184E36029D}" presName="circle" presStyleLbl="node1" presStyleIdx="2" presStyleCnt="3" custScaleX="72971" custLinFactNeighborX="12021"/>
      <dgm:spPr/>
      <dgm:t>
        <a:bodyPr/>
        <a:lstStyle/>
        <a:p>
          <a:endParaRPr lang="es-ES"/>
        </a:p>
      </dgm:t>
    </dgm:pt>
  </dgm:ptLst>
  <dgm:cxnLst>
    <dgm:cxn modelId="{2C71BC98-6DD4-453A-8684-DAE729784077}" srcId="{ABC4C3C2-AC23-4C66-857B-461D8F198EA3}" destId="{E44E6736-E523-4AF6-BF02-DBB4D5A4FE3E}" srcOrd="0" destOrd="0" parTransId="{2D5EB359-8F22-42C4-B103-67D8E9453A84}" sibTransId="{D2FFB654-A6EB-4327-858F-1649D61E08E9}"/>
    <dgm:cxn modelId="{99AFD8BC-6B66-4088-902F-A7C9F88BB9A3}" srcId="{ABC4C3C2-AC23-4C66-857B-461D8F198EA3}" destId="{B8B200E3-8C80-4F08-BB44-5B184E36029D}" srcOrd="2" destOrd="0" parTransId="{D9F3ED26-52D3-4D61-AB02-0EDEA284A65F}" sibTransId="{CCAE2482-FB6C-4A1C-B586-62AC1EE5A095}"/>
    <dgm:cxn modelId="{70347D57-5300-4BD5-917E-469B39E16A45}" type="presOf" srcId="{B8B200E3-8C80-4F08-BB44-5B184E36029D}" destId="{56B20060-3F49-4BC2-8BD9-EE1BB9802B92}" srcOrd="0" destOrd="0" presId="urn:microsoft.com/office/officeart/2005/8/layout/hList9"/>
    <dgm:cxn modelId="{03FA9640-9832-4F82-9C67-0513DB0C483F}" srcId="{E44E6736-E523-4AF6-BF02-DBB4D5A4FE3E}" destId="{FB9B21F2-AEBC-492B-A8F6-C6029FB31CB4}" srcOrd="0" destOrd="0" parTransId="{EAC2DC3A-0409-4400-90E5-D46D4C1D4858}" sibTransId="{A35443CE-9F6C-4E41-A746-4622B8075D66}"/>
    <dgm:cxn modelId="{114BB855-BBBE-4641-9282-306143B0876A}" srcId="{B8B200E3-8C80-4F08-BB44-5B184E36029D}" destId="{779EA5C1-7DB1-4F95-8A6C-DE93C5ACB6E7}" srcOrd="0" destOrd="0" parTransId="{77842ADC-F2F5-4433-87A5-9DB58A5D6B60}" sibTransId="{D7B611C4-37D9-4015-981A-E2E8D4C2A446}"/>
    <dgm:cxn modelId="{D0E079CF-2A9E-4055-8C1B-1663F51D502E}" srcId="{ABC4C3C2-AC23-4C66-857B-461D8F198EA3}" destId="{70A4F50C-3509-417C-AB95-A655664A00E7}" srcOrd="1" destOrd="0" parTransId="{E4030DF4-316C-4237-8E5C-8810EA6F78A1}" sibTransId="{42AD31C5-115E-46AD-9EC4-27C59E97ED71}"/>
    <dgm:cxn modelId="{AD9A0038-F58C-4CD0-9134-13071F471C7E}" type="presOf" srcId="{FB9B21F2-AEBC-492B-A8F6-C6029FB31CB4}" destId="{478EDB5A-134E-42D1-8EBE-FAC64E676CF3}" srcOrd="0" destOrd="0" presId="urn:microsoft.com/office/officeart/2005/8/layout/hList9"/>
    <dgm:cxn modelId="{ED67CB12-F6A6-4764-8C68-5EC85A97387F}" type="presOf" srcId="{35357773-6063-4CD0-845E-E3E500418AB5}" destId="{133E5C6E-6C16-4F7E-AE1A-036559B03E52}" srcOrd="0" destOrd="0" presId="urn:microsoft.com/office/officeart/2005/8/layout/hList9"/>
    <dgm:cxn modelId="{4B6B44CA-E40D-4391-AB83-185AFECEEB90}" type="presOf" srcId="{E44E6736-E523-4AF6-BF02-DBB4D5A4FE3E}" destId="{11E49190-E4E6-4D41-B2F0-63654F764721}" srcOrd="0" destOrd="0" presId="urn:microsoft.com/office/officeart/2005/8/layout/hList9"/>
    <dgm:cxn modelId="{B6B71CCD-003C-4BC9-9690-08AEAF32A2CD}" type="presOf" srcId="{ABC4C3C2-AC23-4C66-857B-461D8F198EA3}" destId="{3D1CF35F-4428-4083-98AE-24A7CF890747}" srcOrd="0" destOrd="0" presId="urn:microsoft.com/office/officeart/2005/8/layout/hList9"/>
    <dgm:cxn modelId="{97DB0317-B84F-433E-90CF-5CE387454CF7}" type="presOf" srcId="{779EA5C1-7DB1-4F95-8A6C-DE93C5ACB6E7}" destId="{AE462D2C-A08D-43C4-8F07-8ED75EAD40C5}" srcOrd="1" destOrd="0" presId="urn:microsoft.com/office/officeart/2005/8/layout/hList9"/>
    <dgm:cxn modelId="{A73FAB50-3DE8-46A5-A6BF-69D271BE5180}" type="presOf" srcId="{70A4F50C-3509-417C-AB95-A655664A00E7}" destId="{E939E236-063B-44FA-AFA9-557277F41E38}" srcOrd="0" destOrd="0" presId="urn:microsoft.com/office/officeart/2005/8/layout/hList9"/>
    <dgm:cxn modelId="{71F6452F-CA54-47D6-9F69-01C2B4BD2D18}" type="presOf" srcId="{FB9B21F2-AEBC-492B-A8F6-C6029FB31CB4}" destId="{5979C818-70A9-456A-B680-56AD24CBA4D4}" srcOrd="1" destOrd="0" presId="urn:microsoft.com/office/officeart/2005/8/layout/hList9"/>
    <dgm:cxn modelId="{BC6E87A5-1FEE-4EAB-9DF1-B843EED0797A}" type="presOf" srcId="{35357773-6063-4CD0-845E-E3E500418AB5}" destId="{41878AC3-E25E-43D7-9AFA-7CD850D45D6D}" srcOrd="1" destOrd="0" presId="urn:microsoft.com/office/officeart/2005/8/layout/hList9"/>
    <dgm:cxn modelId="{84A4D1FD-7564-47F9-8261-67B546CBE9B0}" type="presOf" srcId="{779EA5C1-7DB1-4F95-8A6C-DE93C5ACB6E7}" destId="{611BC4E2-29D3-4D48-98BE-9D015570ECE6}" srcOrd="0" destOrd="0" presId="urn:microsoft.com/office/officeart/2005/8/layout/hList9"/>
    <dgm:cxn modelId="{65655BF1-F33C-4575-B10F-92209A01A576}" srcId="{70A4F50C-3509-417C-AB95-A655664A00E7}" destId="{35357773-6063-4CD0-845E-E3E500418AB5}" srcOrd="0" destOrd="0" parTransId="{34B172CF-8D1B-4E82-880C-79E62050F9B3}" sibTransId="{BB1A549A-1C5C-49B0-A397-75349C4CE68D}"/>
    <dgm:cxn modelId="{542F3A82-78CA-4D08-90AF-D463F7D551E7}" type="presParOf" srcId="{3D1CF35F-4428-4083-98AE-24A7CF890747}" destId="{511D2642-98B3-45F5-957D-2900E37DC693}" srcOrd="0" destOrd="0" presId="urn:microsoft.com/office/officeart/2005/8/layout/hList9"/>
    <dgm:cxn modelId="{9278BECC-0791-4091-A9A4-381E3A57F6AD}" type="presParOf" srcId="{3D1CF35F-4428-4083-98AE-24A7CF890747}" destId="{91D743D0-587D-46DE-9C7E-33EE6B35E823}" srcOrd="1" destOrd="0" presId="urn:microsoft.com/office/officeart/2005/8/layout/hList9"/>
    <dgm:cxn modelId="{AF5F4AE8-FA1B-4FDA-BE44-01578A6EB369}" type="presParOf" srcId="{91D743D0-587D-46DE-9C7E-33EE6B35E823}" destId="{9FA34EF5-4218-4E95-8F83-1DE642500942}" srcOrd="0" destOrd="0" presId="urn:microsoft.com/office/officeart/2005/8/layout/hList9"/>
    <dgm:cxn modelId="{B026FF21-E78F-4CF0-BDE1-835E0CC07ED3}" type="presParOf" srcId="{91D743D0-587D-46DE-9C7E-33EE6B35E823}" destId="{8480D017-3D50-4E9A-941E-C434348008FC}" srcOrd="1" destOrd="0" presId="urn:microsoft.com/office/officeart/2005/8/layout/hList9"/>
    <dgm:cxn modelId="{25E7263D-E4E2-4D27-BDE1-031D0B42BA96}" type="presParOf" srcId="{8480D017-3D50-4E9A-941E-C434348008FC}" destId="{478EDB5A-134E-42D1-8EBE-FAC64E676CF3}" srcOrd="0" destOrd="0" presId="urn:microsoft.com/office/officeart/2005/8/layout/hList9"/>
    <dgm:cxn modelId="{08FE6787-1F4C-4A4F-B56E-C23FAF27E3B0}" type="presParOf" srcId="{8480D017-3D50-4E9A-941E-C434348008FC}" destId="{5979C818-70A9-456A-B680-56AD24CBA4D4}" srcOrd="1" destOrd="0" presId="urn:microsoft.com/office/officeart/2005/8/layout/hList9"/>
    <dgm:cxn modelId="{9C81B57D-00F4-411C-8C06-7DD032B9C732}" type="presParOf" srcId="{3D1CF35F-4428-4083-98AE-24A7CF890747}" destId="{7346DB26-7E25-4600-9EA9-346A2F15A284}" srcOrd="2" destOrd="0" presId="urn:microsoft.com/office/officeart/2005/8/layout/hList9"/>
    <dgm:cxn modelId="{E07F57ED-027D-43EC-B3D6-C49D98327767}" type="presParOf" srcId="{3D1CF35F-4428-4083-98AE-24A7CF890747}" destId="{11E49190-E4E6-4D41-B2F0-63654F764721}" srcOrd="3" destOrd="0" presId="urn:microsoft.com/office/officeart/2005/8/layout/hList9"/>
    <dgm:cxn modelId="{A9673A39-8DFF-46D6-93ED-DE9A58350968}" type="presParOf" srcId="{3D1CF35F-4428-4083-98AE-24A7CF890747}" destId="{59333DB2-A01E-4326-924E-16D52F7A7370}" srcOrd="4" destOrd="0" presId="urn:microsoft.com/office/officeart/2005/8/layout/hList9"/>
    <dgm:cxn modelId="{64E2A086-7143-4E16-8726-133816093D11}" type="presParOf" srcId="{3D1CF35F-4428-4083-98AE-24A7CF890747}" destId="{D13166D1-A9A5-468A-87BE-93EE480CE8A8}" srcOrd="5" destOrd="0" presId="urn:microsoft.com/office/officeart/2005/8/layout/hList9"/>
    <dgm:cxn modelId="{754F6284-DCD5-4020-A923-0BA2FAD0DA0E}" type="presParOf" srcId="{3D1CF35F-4428-4083-98AE-24A7CF890747}" destId="{92D3AE46-58CC-4178-A0D8-63F2030DE3B5}" srcOrd="6" destOrd="0" presId="urn:microsoft.com/office/officeart/2005/8/layout/hList9"/>
    <dgm:cxn modelId="{3BF669F5-7FB3-417A-8415-E1CFC886C6F3}" type="presParOf" srcId="{92D3AE46-58CC-4178-A0D8-63F2030DE3B5}" destId="{31914470-372A-4F88-86E8-AA5196457A6B}" srcOrd="0" destOrd="0" presId="urn:microsoft.com/office/officeart/2005/8/layout/hList9"/>
    <dgm:cxn modelId="{0819DA6A-BCF8-4A5A-B1FA-3CE34515CF5B}" type="presParOf" srcId="{92D3AE46-58CC-4178-A0D8-63F2030DE3B5}" destId="{A290B7CE-B037-4378-A9DC-0C7F73BAD30E}" srcOrd="1" destOrd="0" presId="urn:microsoft.com/office/officeart/2005/8/layout/hList9"/>
    <dgm:cxn modelId="{6F18F8D9-8AEB-44FB-AFA5-EE774E8C18F5}" type="presParOf" srcId="{A290B7CE-B037-4378-A9DC-0C7F73BAD30E}" destId="{133E5C6E-6C16-4F7E-AE1A-036559B03E52}" srcOrd="0" destOrd="0" presId="urn:microsoft.com/office/officeart/2005/8/layout/hList9"/>
    <dgm:cxn modelId="{D5923786-9DC6-4614-A20A-5C74A85F46FA}" type="presParOf" srcId="{A290B7CE-B037-4378-A9DC-0C7F73BAD30E}" destId="{41878AC3-E25E-43D7-9AFA-7CD850D45D6D}" srcOrd="1" destOrd="0" presId="urn:microsoft.com/office/officeart/2005/8/layout/hList9"/>
    <dgm:cxn modelId="{DCFEA822-24B2-40DB-BF0B-1808F5BF5603}" type="presParOf" srcId="{3D1CF35F-4428-4083-98AE-24A7CF890747}" destId="{61F6CD1F-2306-408A-B416-C29AFAFA8674}" srcOrd="7" destOrd="0" presId="urn:microsoft.com/office/officeart/2005/8/layout/hList9"/>
    <dgm:cxn modelId="{CC1790B6-90C4-4C58-8413-F97A94C96D04}" type="presParOf" srcId="{3D1CF35F-4428-4083-98AE-24A7CF890747}" destId="{E939E236-063B-44FA-AFA9-557277F41E38}" srcOrd="8" destOrd="0" presId="urn:microsoft.com/office/officeart/2005/8/layout/hList9"/>
    <dgm:cxn modelId="{0E1CDBFB-CF44-4FB2-8D68-8AD0C0EF7BB6}" type="presParOf" srcId="{3D1CF35F-4428-4083-98AE-24A7CF890747}" destId="{06598565-F4A2-4144-85FB-518CD68CB4B2}" srcOrd="9" destOrd="0" presId="urn:microsoft.com/office/officeart/2005/8/layout/hList9"/>
    <dgm:cxn modelId="{F8BDFF58-DA8D-4FA9-BB4B-2BB1DDE418AD}" type="presParOf" srcId="{3D1CF35F-4428-4083-98AE-24A7CF890747}" destId="{0E23F7DE-30A4-4D46-AA89-E59CF890B7CA}" srcOrd="10" destOrd="0" presId="urn:microsoft.com/office/officeart/2005/8/layout/hList9"/>
    <dgm:cxn modelId="{4CD662F1-66F1-4CCB-82E5-191B3F7EBEF1}" type="presParOf" srcId="{3D1CF35F-4428-4083-98AE-24A7CF890747}" destId="{DA68A800-E8C6-4D10-8D11-185F85F76DD0}" srcOrd="11" destOrd="0" presId="urn:microsoft.com/office/officeart/2005/8/layout/hList9"/>
    <dgm:cxn modelId="{A62F9A3B-A71D-405C-A05D-79E89FABE1CB}" type="presParOf" srcId="{DA68A800-E8C6-4D10-8D11-185F85F76DD0}" destId="{F7E80607-973F-4850-8D41-95938A143AB4}" srcOrd="0" destOrd="0" presId="urn:microsoft.com/office/officeart/2005/8/layout/hList9"/>
    <dgm:cxn modelId="{4822CB0F-ACD0-4FAB-9245-F55736A9B800}" type="presParOf" srcId="{DA68A800-E8C6-4D10-8D11-185F85F76DD0}" destId="{9D988CCE-81C6-4479-9582-0866C7262E4F}" srcOrd="1" destOrd="0" presId="urn:microsoft.com/office/officeart/2005/8/layout/hList9"/>
    <dgm:cxn modelId="{4105C83B-21AD-45BF-8033-C41969ED6768}" type="presParOf" srcId="{9D988CCE-81C6-4479-9582-0866C7262E4F}" destId="{611BC4E2-29D3-4D48-98BE-9D015570ECE6}" srcOrd="0" destOrd="0" presId="urn:microsoft.com/office/officeart/2005/8/layout/hList9"/>
    <dgm:cxn modelId="{83036AD9-E064-4868-8AD0-8453F30E288B}" type="presParOf" srcId="{9D988CCE-81C6-4479-9582-0866C7262E4F}" destId="{AE462D2C-A08D-43C4-8F07-8ED75EAD40C5}" srcOrd="1" destOrd="0" presId="urn:microsoft.com/office/officeart/2005/8/layout/hList9"/>
    <dgm:cxn modelId="{A84011E1-9CFC-4DB1-8DBD-45D6FAE373EE}" type="presParOf" srcId="{3D1CF35F-4428-4083-98AE-24A7CF890747}" destId="{41FFE144-AF63-45A5-8F0B-6F7E4CD0A5F7}" srcOrd="12" destOrd="0" presId="urn:microsoft.com/office/officeart/2005/8/layout/hList9"/>
    <dgm:cxn modelId="{E75BF492-52FE-4F52-B288-7D3712942707}" type="presParOf" srcId="{3D1CF35F-4428-4083-98AE-24A7CF890747}" destId="{56B20060-3F49-4BC2-8BD9-EE1BB9802B92}" srcOrd="13" destOrd="0" presId="urn:microsoft.com/office/officeart/2005/8/layout/hList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DB6E7-0C16-445F-AD6E-898FD67FCDBA}">
      <dsp:nvSpPr>
        <dsp:cNvPr id="0" name=""/>
        <dsp:cNvSpPr/>
      </dsp:nvSpPr>
      <dsp:spPr>
        <a:xfrm>
          <a:off x="0" y="520932"/>
          <a:ext cx="2632792" cy="1579675"/>
        </a:xfrm>
        <a:prstGeom prst="rect">
          <a:avLst/>
        </a:prstGeom>
        <a:solidFill>
          <a:schemeClr val="tx2">
            <a:lumMod val="40000"/>
            <a:lumOff val="60000"/>
          </a:schemeClr>
        </a:solidFill>
        <a:ln>
          <a:noFill/>
        </a:ln>
        <a:effectLst/>
        <a:scene3d>
          <a:camera prst="orthographicFront"/>
          <a:lightRig rig="threePt" dir="t">
            <a:rot lat="0" lon="0" rev="7500000"/>
          </a:lightRig>
        </a:scene3d>
        <a:sp3d prstMaterial="plastic">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2010: </a:t>
          </a:r>
          <a:r>
            <a:rPr lang="es-CO" sz="1600" b="1" u="none" kern="1200" dirty="0" smtClean="0">
              <a:solidFill>
                <a:schemeClr val="tx2"/>
              </a:solidFill>
              <a:latin typeface="Arial Narrow" pitchFamily="34" charset="0"/>
              <a:cs typeface="Arial" pitchFamily="34" charset="0"/>
            </a:rPr>
            <a:t>32,5% </a:t>
          </a:r>
          <a:r>
            <a:rPr lang="es-CO" sz="1600" b="1" kern="1200" dirty="0" smtClean="0">
              <a:solidFill>
                <a:schemeClr val="tx2"/>
              </a:solidFill>
              <a:latin typeface="Arial Narrow" pitchFamily="34" charset="0"/>
              <a:cs typeface="Arial" pitchFamily="34" charset="0"/>
            </a:rPr>
            <a:t>de quienes acudieron al sistema y le fueron recetados medicamentos no los recibieron </a:t>
          </a:r>
          <a:endParaRPr lang="es-CO" sz="1600" b="1" kern="1200" dirty="0">
            <a:solidFill>
              <a:schemeClr val="tx2"/>
            </a:solidFill>
            <a:latin typeface="Arial Narrow" pitchFamily="34" charset="0"/>
            <a:cs typeface="Arial" pitchFamily="34" charset="0"/>
          </a:endParaRPr>
        </a:p>
      </dsp:txBody>
      <dsp:txXfrm>
        <a:off x="0" y="520932"/>
        <a:ext cx="2632792" cy="1579675"/>
      </dsp:txXfrm>
    </dsp:sp>
    <dsp:sp modelId="{38437298-6C68-4973-A3F0-8F5C7A4C0654}">
      <dsp:nvSpPr>
        <dsp:cNvPr id="0" name=""/>
        <dsp:cNvSpPr/>
      </dsp:nvSpPr>
      <dsp:spPr>
        <a:xfrm>
          <a:off x="2891727" y="515451"/>
          <a:ext cx="2632792" cy="1579675"/>
        </a:xfrm>
        <a:prstGeom prst="rect">
          <a:avLst/>
        </a:prstGeom>
        <a:solidFill>
          <a:schemeClr val="tx2">
            <a:lumMod val="40000"/>
            <a:lumOff val="60000"/>
          </a:schemeClr>
        </a:solidFill>
        <a:ln>
          <a:noFill/>
        </a:ln>
        <a:effectLst/>
        <a:scene3d>
          <a:camera prst="orthographicFront"/>
          <a:lightRig rig="threePt" dir="t">
            <a:rot lat="0" lon="0" rev="7500000"/>
          </a:lightRig>
        </a:scene3d>
        <a:sp3d prstMaterial="plastic">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Gasto promedio persona/año en medicamentos No POS fue de $2.4 millones (UPC RC: $547 mil ) </a:t>
          </a:r>
        </a:p>
      </dsp:txBody>
      <dsp:txXfrm>
        <a:off x="2891727" y="515451"/>
        <a:ext cx="2632792" cy="1579675"/>
      </dsp:txXfrm>
    </dsp:sp>
    <dsp:sp modelId="{9ABC7292-6A8B-4F94-BAF7-7FF6E01F3675}">
      <dsp:nvSpPr>
        <dsp:cNvPr id="0" name=""/>
        <dsp:cNvSpPr/>
      </dsp:nvSpPr>
      <dsp:spPr>
        <a:xfrm>
          <a:off x="5677801" y="2372849"/>
          <a:ext cx="2632792" cy="1579675"/>
        </a:xfrm>
        <a:prstGeom prst="rect">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Consumo de medicamentos de alto costo aumentaron 600%</a:t>
          </a:r>
        </a:p>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(2005–2010)*</a:t>
          </a:r>
          <a:endParaRPr lang="es-CO" sz="1600" b="1" kern="1200" dirty="0">
            <a:solidFill>
              <a:schemeClr val="tx2"/>
            </a:solidFill>
            <a:latin typeface="Arial Narrow" pitchFamily="34" charset="0"/>
            <a:cs typeface="Arial" pitchFamily="34" charset="0"/>
          </a:endParaRPr>
        </a:p>
      </dsp:txBody>
      <dsp:txXfrm>
        <a:off x="5677801" y="2372849"/>
        <a:ext cx="2632792" cy="1579675"/>
      </dsp:txXfrm>
    </dsp:sp>
    <dsp:sp modelId="{51F3DE42-D1B3-4CB3-9C12-742D92EDC4D7}">
      <dsp:nvSpPr>
        <dsp:cNvPr id="0" name=""/>
        <dsp:cNvSpPr/>
      </dsp:nvSpPr>
      <dsp:spPr>
        <a:xfrm>
          <a:off x="2891727" y="2372844"/>
          <a:ext cx="2632792" cy="1579675"/>
        </a:xfrm>
        <a:prstGeom prst="rect">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El precio relativo en Colombia con respecto al promedio de AL, fue entre 27% y 140% mayor</a:t>
          </a:r>
        </a:p>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para 4 de 6 medicamentos monopólicos de alto recobro</a:t>
          </a:r>
          <a:endParaRPr lang="es-CO" sz="1600" b="1" kern="1200" dirty="0">
            <a:solidFill>
              <a:schemeClr val="tx2"/>
            </a:solidFill>
            <a:latin typeface="Arial Narrow" pitchFamily="34" charset="0"/>
            <a:cs typeface="Arial" pitchFamily="34" charset="0"/>
          </a:endParaRPr>
        </a:p>
      </dsp:txBody>
      <dsp:txXfrm>
        <a:off x="2891727" y="2372844"/>
        <a:ext cx="2632792" cy="1579675"/>
      </dsp:txXfrm>
    </dsp:sp>
    <dsp:sp modelId="{D72D8253-C589-4E8E-A1C4-2360202A33BA}">
      <dsp:nvSpPr>
        <dsp:cNvPr id="0" name=""/>
        <dsp:cNvSpPr/>
      </dsp:nvSpPr>
      <dsp:spPr>
        <a:xfrm>
          <a:off x="5674089" y="498527"/>
          <a:ext cx="2632792" cy="1579675"/>
        </a:xfrm>
        <a:prstGeom prst="rect">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s-CO" sz="1600" b="1" kern="1200" dirty="0" smtClean="0">
            <a:solidFill>
              <a:schemeClr val="tx2"/>
            </a:solidFill>
            <a:latin typeface="Arial Narrow" pitchFamily="34" charset="0"/>
            <a:cs typeface="Arial" pitchFamily="34"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es-CO" sz="1600" b="1" kern="1200" dirty="0" smtClean="0">
              <a:solidFill>
                <a:schemeClr val="tx2"/>
              </a:solidFill>
              <a:latin typeface="Arial Narrow" pitchFamily="34" charset="0"/>
              <a:cs typeface="Arial" pitchFamily="34" charset="0"/>
            </a:rPr>
            <a:t>El 67% de los expendedores de  farmacias y droguerías de Bogotá no cuentan con formación técnica o profesional.</a:t>
          </a:r>
        </a:p>
        <a:p>
          <a:pPr lvl="0" algn="ctr" defTabSz="622300">
            <a:lnSpc>
              <a:spcPct val="90000"/>
            </a:lnSpc>
            <a:spcBef>
              <a:spcPct val="0"/>
            </a:spcBef>
            <a:spcAft>
              <a:spcPct val="35000"/>
            </a:spcAft>
          </a:pPr>
          <a:endParaRPr lang="es-ES" sz="1600" kern="1200" dirty="0">
            <a:solidFill>
              <a:schemeClr val="tx2"/>
            </a:solidFill>
            <a:latin typeface="Arial Narrow" pitchFamily="34" charset="0"/>
            <a:cs typeface="Arial" pitchFamily="34" charset="0"/>
          </a:endParaRPr>
        </a:p>
      </dsp:txBody>
      <dsp:txXfrm>
        <a:off x="5674089" y="498527"/>
        <a:ext cx="2632792" cy="1579675"/>
      </dsp:txXfrm>
    </dsp:sp>
    <dsp:sp modelId="{60B9298E-3034-405B-A29B-5C864BBB0466}">
      <dsp:nvSpPr>
        <dsp:cNvPr id="0" name=""/>
        <dsp:cNvSpPr/>
      </dsp:nvSpPr>
      <dsp:spPr>
        <a:xfrm>
          <a:off x="34199" y="2372844"/>
          <a:ext cx="2632792" cy="1579675"/>
        </a:xfrm>
        <a:prstGeom prst="rect">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s-CO" sz="1600" b="1" kern="1200" dirty="0" smtClean="0">
            <a:solidFill>
              <a:schemeClr val="tx2"/>
            </a:solidFill>
            <a:latin typeface="Arial Narrow" pitchFamily="34" charset="0"/>
            <a:cs typeface="Arial" pitchFamily="34" charset="0"/>
          </a:endParaRPr>
        </a:p>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En más del 55% de los casos, el expendio se realizó de una manera inadecuada.</a:t>
          </a:r>
        </a:p>
        <a:p>
          <a:pPr lvl="0" algn="ctr" defTabSz="711200">
            <a:lnSpc>
              <a:spcPct val="90000"/>
            </a:lnSpc>
            <a:spcBef>
              <a:spcPct val="0"/>
            </a:spcBef>
            <a:spcAft>
              <a:spcPct val="35000"/>
            </a:spcAft>
          </a:pPr>
          <a:r>
            <a:rPr lang="es-CO" sz="1600" b="1" kern="1200" dirty="0" smtClean="0">
              <a:solidFill>
                <a:schemeClr val="tx2"/>
              </a:solidFill>
              <a:latin typeface="Arial Narrow" pitchFamily="34" charset="0"/>
              <a:cs typeface="Arial" pitchFamily="34" charset="0"/>
            </a:rPr>
            <a:t>30% prescripción off </a:t>
          </a:r>
          <a:r>
            <a:rPr lang="es-CO" sz="1600" b="1" kern="1200" dirty="0" err="1" smtClean="0">
              <a:solidFill>
                <a:schemeClr val="tx2"/>
              </a:solidFill>
              <a:latin typeface="Arial Narrow" pitchFamily="34" charset="0"/>
              <a:cs typeface="Arial" pitchFamily="34" charset="0"/>
            </a:rPr>
            <a:t>label</a:t>
          </a:r>
          <a:r>
            <a:rPr lang="es-CO" sz="1600" b="1" kern="1200" dirty="0" smtClean="0">
              <a:solidFill>
                <a:schemeClr val="tx2"/>
              </a:solidFill>
              <a:latin typeface="Arial Narrow" pitchFamily="34" charset="0"/>
              <a:cs typeface="Arial" pitchFamily="34" charset="0"/>
            </a:rPr>
            <a:t> No POS.</a:t>
          </a:r>
          <a:endParaRPr lang="es-CO" sz="1600" b="1" kern="1200" dirty="0">
            <a:solidFill>
              <a:schemeClr val="tx2"/>
            </a:solidFill>
            <a:latin typeface="Arial Narrow" pitchFamily="34" charset="0"/>
            <a:cs typeface="Arial" pitchFamily="34" charset="0"/>
          </a:endParaRPr>
        </a:p>
      </dsp:txBody>
      <dsp:txXfrm>
        <a:off x="34199" y="2372844"/>
        <a:ext cx="2632792" cy="1579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5C016-0DF5-44F6-8D3C-9ED990446817}">
      <dsp:nvSpPr>
        <dsp:cNvPr id="0" name=""/>
        <dsp:cNvSpPr/>
      </dsp:nvSpPr>
      <dsp:spPr>
        <a:xfrm>
          <a:off x="982559" y="662580"/>
          <a:ext cx="2091911" cy="1418400"/>
        </a:xfrm>
        <a:prstGeom prst="rect">
          <a:avLst/>
        </a:prstGeom>
        <a:solidFill>
          <a:schemeClr val="accent6">
            <a:lumMod val="20000"/>
            <a:lumOff val="80000"/>
          </a:schemeClr>
        </a:solidFill>
        <a:ln w="9525" cap="flat" cmpd="sng" algn="ctr">
          <a:solidFill>
            <a:schemeClr val="accent6">
              <a:lumMod val="20000"/>
              <a:lumOff val="80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113792" rIns="113792" bIns="113792" numCol="1" spcCol="1270" anchor="ctr" anchorCtr="0">
          <a:noAutofit/>
        </a:bodyPr>
        <a:lstStyle/>
        <a:p>
          <a:pPr lvl="0" algn="l" defTabSz="711200">
            <a:lnSpc>
              <a:spcPct val="90000"/>
            </a:lnSpc>
            <a:spcBef>
              <a:spcPct val="0"/>
            </a:spcBef>
            <a:spcAft>
              <a:spcPct val="35000"/>
            </a:spcAft>
          </a:pPr>
          <a:r>
            <a:rPr lang="es-CO" sz="1600" b="0" kern="1200" dirty="0" smtClean="0">
              <a:latin typeface="Arial Narrow" pitchFamily="34" charset="0"/>
            </a:rPr>
            <a:t>Establecido el sistema de monitoreo uso, calidad y precios</a:t>
          </a:r>
          <a:endParaRPr lang="es-CO" sz="1600" b="0" kern="1200" dirty="0">
            <a:latin typeface="Arial Narrow" pitchFamily="34" charset="0"/>
          </a:endParaRPr>
        </a:p>
      </dsp:txBody>
      <dsp:txXfrm>
        <a:off x="1317265" y="662580"/>
        <a:ext cx="1757205" cy="1418400"/>
      </dsp:txXfrm>
    </dsp:sp>
    <dsp:sp modelId="{FA120362-7C26-4284-B3C3-B58D535323BE}">
      <dsp:nvSpPr>
        <dsp:cNvPr id="0" name=""/>
        <dsp:cNvSpPr/>
      </dsp:nvSpPr>
      <dsp:spPr>
        <a:xfrm>
          <a:off x="292397" y="151266"/>
          <a:ext cx="931740" cy="12782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2013</a:t>
          </a:r>
          <a:endParaRPr lang="es-CO" sz="2600" kern="1200" dirty="0">
            <a:solidFill>
              <a:schemeClr val="bg1"/>
            </a:solidFill>
            <a:latin typeface="Arial Narrow" pitchFamily="34" charset="0"/>
          </a:endParaRPr>
        </a:p>
      </dsp:txBody>
      <dsp:txXfrm>
        <a:off x="428847" y="338466"/>
        <a:ext cx="658840" cy="903882"/>
      </dsp:txXfrm>
    </dsp:sp>
    <dsp:sp modelId="{87DC2C18-689D-4524-ACB2-BFAB3833367E}">
      <dsp:nvSpPr>
        <dsp:cNvPr id="0" name=""/>
        <dsp:cNvSpPr/>
      </dsp:nvSpPr>
      <dsp:spPr>
        <a:xfrm>
          <a:off x="4006211" y="662580"/>
          <a:ext cx="1917423" cy="1278921"/>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r" defTabSz="622300">
            <a:lnSpc>
              <a:spcPct val="90000"/>
            </a:lnSpc>
            <a:spcBef>
              <a:spcPct val="0"/>
            </a:spcBef>
            <a:spcAft>
              <a:spcPct val="35000"/>
            </a:spcAft>
          </a:pPr>
          <a:r>
            <a:rPr lang="es-CO" sz="1400" kern="1200" dirty="0" smtClean="0">
              <a:latin typeface="Arial Narrow" pitchFamily="34" charset="0"/>
            </a:rPr>
            <a:t>Reducción sostenida en los precios por categorías farmacológicas</a:t>
          </a:r>
          <a:endParaRPr lang="es-CO" sz="1400" kern="1200" dirty="0">
            <a:latin typeface="Arial Narrow" pitchFamily="34" charset="0"/>
          </a:endParaRPr>
        </a:p>
      </dsp:txBody>
      <dsp:txXfrm>
        <a:off x="4312999" y="662580"/>
        <a:ext cx="1610636" cy="1278921"/>
      </dsp:txXfrm>
    </dsp:sp>
    <dsp:sp modelId="{B4729F77-41DE-4F00-9010-9B0FF828E2FB}">
      <dsp:nvSpPr>
        <dsp:cNvPr id="0" name=""/>
        <dsp:cNvSpPr/>
      </dsp:nvSpPr>
      <dsp:spPr>
        <a:xfrm>
          <a:off x="3192488" y="151266"/>
          <a:ext cx="983983" cy="12782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3336589" y="338466"/>
        <a:ext cx="695781" cy="903882"/>
      </dsp:txXfrm>
    </dsp:sp>
    <dsp:sp modelId="{5E686329-0530-4F3D-A2A4-84F3510E8B67}">
      <dsp:nvSpPr>
        <dsp:cNvPr id="0" name=""/>
        <dsp:cNvSpPr/>
      </dsp:nvSpPr>
      <dsp:spPr>
        <a:xfrm>
          <a:off x="6907618" y="662580"/>
          <a:ext cx="1917423" cy="1278921"/>
        </a:xfrm>
        <a:prstGeom prst="rect">
          <a:avLst/>
        </a:prstGeom>
        <a:solidFill>
          <a:schemeClr val="accent6">
            <a:lumMod val="20000"/>
            <a:lumOff val="80000"/>
          </a:schemeClr>
        </a:solidFill>
        <a:ln w="9525" cap="flat" cmpd="sng" algn="ctr">
          <a:solidFill>
            <a:schemeClr val="accent6">
              <a:lumMod val="20000"/>
              <a:lumOff val="80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CO" sz="1400" kern="1200" dirty="0" smtClean="0">
              <a:latin typeface="Arial Narrow" pitchFamily="34" charset="0"/>
            </a:rPr>
            <a:t>Reducción del valor de las reclamaciones por medicamentos  No POS \&lt; 0.5 Billones</a:t>
          </a:r>
        </a:p>
        <a:p>
          <a:pPr lvl="0" algn="l" defTabSz="622300">
            <a:lnSpc>
              <a:spcPct val="90000"/>
            </a:lnSpc>
            <a:spcBef>
              <a:spcPct val="0"/>
            </a:spcBef>
            <a:spcAft>
              <a:spcPct val="35000"/>
            </a:spcAft>
          </a:pPr>
          <a:r>
            <a:rPr lang="es-CO" sz="1400" b="1" kern="1200" dirty="0" smtClean="0">
              <a:latin typeface="Arial Narrow" pitchFamily="34" charset="0"/>
            </a:rPr>
            <a:t>2010: 2.4 Billones</a:t>
          </a:r>
          <a:endParaRPr lang="es-CO" sz="1400" b="1" kern="1200" dirty="0">
            <a:latin typeface="Arial Narrow" pitchFamily="34" charset="0"/>
          </a:endParaRPr>
        </a:p>
      </dsp:txBody>
      <dsp:txXfrm>
        <a:off x="7214406" y="662580"/>
        <a:ext cx="1610636" cy="1278921"/>
      </dsp:txXfrm>
    </dsp:sp>
    <dsp:sp modelId="{25E7CB53-07CE-4BF0-8EB4-84274F609228}">
      <dsp:nvSpPr>
        <dsp:cNvPr id="0" name=""/>
        <dsp:cNvSpPr/>
      </dsp:nvSpPr>
      <dsp:spPr>
        <a:xfrm>
          <a:off x="6177851" y="151266"/>
          <a:ext cx="950927" cy="12782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6317111" y="338466"/>
        <a:ext cx="672407" cy="9038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EDB5A-134E-42D1-8EBE-FAC64E676CF3}">
      <dsp:nvSpPr>
        <dsp:cNvPr id="0" name=""/>
        <dsp:cNvSpPr/>
      </dsp:nvSpPr>
      <dsp:spPr>
        <a:xfrm>
          <a:off x="857717" y="756656"/>
          <a:ext cx="2181194" cy="1197826"/>
        </a:xfrm>
        <a:prstGeom prst="rect">
          <a:avLst/>
        </a:prstGeom>
        <a:solidFill>
          <a:schemeClr val="accent6">
            <a:lumMod val="20000"/>
            <a:lumOff val="80000"/>
          </a:schemeClr>
        </a:solidFill>
        <a:ln w="9525" cap="flat" cmpd="sng" algn="ctr">
          <a:solidFill>
            <a:schemeClr val="accent6">
              <a:lumMod val="20000"/>
              <a:lumOff val="80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CO" sz="1400" kern="1200" dirty="0" smtClean="0">
              <a:latin typeface="Arial Narrow" pitchFamily="34" charset="0"/>
            </a:rPr>
            <a:t>Reducción del 50% en el gasto en medicamentos No Pos/Pos</a:t>
          </a:r>
        </a:p>
        <a:p>
          <a:pPr lvl="0" algn="l" defTabSz="622300">
            <a:lnSpc>
              <a:spcPct val="90000"/>
            </a:lnSpc>
            <a:spcBef>
              <a:spcPct val="0"/>
            </a:spcBef>
            <a:spcAft>
              <a:spcPct val="35000"/>
            </a:spcAft>
          </a:pPr>
          <a:r>
            <a:rPr lang="es-CO" sz="1400" b="1" kern="1200" dirty="0" smtClean="0">
              <a:latin typeface="Arial Narrow" pitchFamily="34" charset="0"/>
            </a:rPr>
            <a:t>2010:  5:1 (Contributivo )           8:1 (Subsidiado)</a:t>
          </a:r>
          <a:endParaRPr lang="es-CO" sz="1400" b="1" kern="1200" dirty="0">
            <a:latin typeface="Arial Narrow" pitchFamily="34" charset="0"/>
          </a:endParaRPr>
        </a:p>
      </dsp:txBody>
      <dsp:txXfrm>
        <a:off x="1206708" y="756656"/>
        <a:ext cx="1832203" cy="1197826"/>
      </dsp:txXfrm>
    </dsp:sp>
    <dsp:sp modelId="{11E49190-E4E6-4D41-B2F0-63654F764721}">
      <dsp:nvSpPr>
        <dsp:cNvPr id="0" name=""/>
        <dsp:cNvSpPr/>
      </dsp:nvSpPr>
      <dsp:spPr>
        <a:xfrm>
          <a:off x="134059" y="277764"/>
          <a:ext cx="903763" cy="11972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266412" y="453094"/>
        <a:ext cx="639057" cy="846568"/>
      </dsp:txXfrm>
    </dsp:sp>
    <dsp:sp modelId="{133E5C6E-6C16-4F7E-AE1A-036559B03E52}">
      <dsp:nvSpPr>
        <dsp:cNvPr id="0" name=""/>
        <dsp:cNvSpPr/>
      </dsp:nvSpPr>
      <dsp:spPr>
        <a:xfrm>
          <a:off x="3942675" y="756656"/>
          <a:ext cx="1795842" cy="1197826"/>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r" defTabSz="622300">
            <a:lnSpc>
              <a:spcPct val="90000"/>
            </a:lnSpc>
            <a:spcBef>
              <a:spcPct val="0"/>
            </a:spcBef>
            <a:spcAft>
              <a:spcPct val="35000"/>
            </a:spcAft>
          </a:pPr>
          <a:r>
            <a:rPr lang="es-CO" sz="1400" kern="1200" dirty="0" smtClean="0">
              <a:latin typeface="Arial Narrow" pitchFamily="34" charset="0"/>
            </a:rPr>
            <a:t>100% de la población tiene acceso oportuno a medicamentos POS</a:t>
          </a:r>
        </a:p>
        <a:p>
          <a:pPr lvl="0" algn="r" defTabSz="622300">
            <a:lnSpc>
              <a:spcPct val="90000"/>
            </a:lnSpc>
            <a:spcBef>
              <a:spcPct val="0"/>
            </a:spcBef>
            <a:spcAft>
              <a:spcPct val="35000"/>
            </a:spcAft>
          </a:pPr>
          <a:r>
            <a:rPr lang="es-CO" sz="1400" b="1" kern="1200" dirty="0" smtClean="0">
              <a:latin typeface="Arial Narrow" pitchFamily="34" charset="0"/>
            </a:rPr>
            <a:t>2010: 66%</a:t>
          </a:r>
          <a:endParaRPr lang="es-CO" sz="1400" b="1" kern="1200" dirty="0">
            <a:latin typeface="Arial Narrow" pitchFamily="34" charset="0"/>
          </a:endParaRPr>
        </a:p>
      </dsp:txBody>
      <dsp:txXfrm>
        <a:off x="4230010" y="756656"/>
        <a:ext cx="1508507" cy="1197826"/>
      </dsp:txXfrm>
    </dsp:sp>
    <dsp:sp modelId="{E939E236-063B-44FA-AFA9-557277F41E38}">
      <dsp:nvSpPr>
        <dsp:cNvPr id="0" name=""/>
        <dsp:cNvSpPr/>
      </dsp:nvSpPr>
      <dsp:spPr>
        <a:xfrm>
          <a:off x="3209786" y="277764"/>
          <a:ext cx="948348" cy="11972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2014</a:t>
          </a:r>
          <a:endParaRPr lang="es-CO" sz="2600" kern="1200" dirty="0">
            <a:solidFill>
              <a:schemeClr val="bg1"/>
            </a:solidFill>
            <a:latin typeface="Arial Narrow" pitchFamily="34" charset="0"/>
          </a:endParaRPr>
        </a:p>
      </dsp:txBody>
      <dsp:txXfrm>
        <a:off x="3348668" y="453094"/>
        <a:ext cx="670584" cy="846568"/>
      </dsp:txXfrm>
    </dsp:sp>
    <dsp:sp modelId="{611BC4E2-29D3-4D48-98BE-9D015570ECE6}">
      <dsp:nvSpPr>
        <dsp:cNvPr id="0" name=""/>
        <dsp:cNvSpPr/>
      </dsp:nvSpPr>
      <dsp:spPr>
        <a:xfrm>
          <a:off x="6686866" y="756656"/>
          <a:ext cx="1795842" cy="1197826"/>
        </a:xfrm>
        <a:prstGeom prst="rect">
          <a:avLst/>
        </a:prstGeom>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0" tIns="99568" rIns="99568" bIns="99568" numCol="1" spcCol="1270" anchor="ctr" anchorCtr="0">
          <a:noAutofit/>
        </a:bodyPr>
        <a:lstStyle/>
        <a:p>
          <a:pPr lvl="0" algn="l" defTabSz="622300">
            <a:lnSpc>
              <a:spcPct val="90000"/>
            </a:lnSpc>
            <a:spcBef>
              <a:spcPct val="0"/>
            </a:spcBef>
            <a:spcAft>
              <a:spcPct val="35000"/>
            </a:spcAft>
          </a:pPr>
          <a:r>
            <a:rPr lang="es-CO" sz="1400" kern="1200" dirty="0" smtClean="0">
              <a:latin typeface="Arial Narrow" pitchFamily="34" charset="0"/>
            </a:rPr>
            <a:t>IPC Medicamentos varía menos que IPC</a:t>
          </a:r>
          <a:endParaRPr lang="es-CO" sz="1400" kern="1200" dirty="0">
            <a:latin typeface="Arial Narrow" pitchFamily="34" charset="0"/>
          </a:endParaRPr>
        </a:p>
      </dsp:txBody>
      <dsp:txXfrm>
        <a:off x="6974201" y="756656"/>
        <a:ext cx="1508507" cy="1197826"/>
      </dsp:txXfrm>
    </dsp:sp>
    <dsp:sp modelId="{56B20060-3F49-4BC2-8BD9-EE1BB9802B92}">
      <dsp:nvSpPr>
        <dsp:cNvPr id="0" name=""/>
        <dsp:cNvSpPr/>
      </dsp:nvSpPr>
      <dsp:spPr>
        <a:xfrm>
          <a:off x="6060097" y="277764"/>
          <a:ext cx="873629" cy="11972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es-CO" sz="2600" kern="1200" dirty="0" smtClean="0">
              <a:solidFill>
                <a:schemeClr val="bg1"/>
              </a:solidFill>
              <a:latin typeface="Arial Narrow" pitchFamily="34" charset="0"/>
            </a:rPr>
            <a:t>2015</a:t>
          </a:r>
          <a:endParaRPr lang="es-CO" sz="2600" kern="1200" dirty="0">
            <a:solidFill>
              <a:schemeClr val="bg1"/>
            </a:solidFill>
            <a:latin typeface="Arial Narrow" pitchFamily="34" charset="0"/>
          </a:endParaRPr>
        </a:p>
      </dsp:txBody>
      <dsp:txXfrm>
        <a:off x="6188037" y="453094"/>
        <a:ext cx="617749" cy="846568"/>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3FC637D-C218-41CA-B754-94126C4E93D6}" type="datetimeFigureOut">
              <a:rPr lang="es-CO" smtClean="0"/>
              <a:pPr/>
              <a:t>09/05/2013</a:t>
            </a:fld>
            <a:endParaRPr lang="es-CO"/>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A08D7C5-BC5D-4993-9462-D2ADB54269B5}" type="slidenum">
              <a:rPr lang="es-CO" smtClean="0"/>
              <a:pPr/>
              <a:t>‹Nº›</a:t>
            </a:fld>
            <a:endParaRPr lang="es-CO"/>
          </a:p>
        </p:txBody>
      </p:sp>
    </p:spTree>
    <p:extLst>
      <p:ext uri="{BB962C8B-B14F-4D97-AF65-F5344CB8AC3E}">
        <p14:creationId xmlns:p14="http://schemas.microsoft.com/office/powerpoint/2010/main" val="557129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s-CO"/>
          </a:p>
        </p:txBody>
      </p:sp>
      <p:sp>
        <p:nvSpPr>
          <p:cNvPr id="3" name="2 Marcador de fecha"/>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2503234-CA57-481B-A4AA-88090F349BDD}" type="datetimeFigureOut">
              <a:rPr lang="es-CO" smtClean="0"/>
              <a:pPr/>
              <a:t>09/05/2013</a:t>
            </a:fld>
            <a:endParaRPr lang="es-CO"/>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s-CO"/>
          </a:p>
        </p:txBody>
      </p:sp>
      <p:sp>
        <p:nvSpPr>
          <p:cNvPr id="5" name="4 Marcador de notas"/>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108D6BA-4DFB-4237-B618-FFDCD108A52F}" type="slidenum">
              <a:rPr lang="es-CO" smtClean="0"/>
              <a:pPr/>
              <a:t>‹Nº›</a:t>
            </a:fld>
            <a:endParaRPr lang="es-CO"/>
          </a:p>
        </p:txBody>
      </p:sp>
    </p:spTree>
    <p:extLst>
      <p:ext uri="{BB962C8B-B14F-4D97-AF65-F5344CB8AC3E}">
        <p14:creationId xmlns:p14="http://schemas.microsoft.com/office/powerpoint/2010/main" val="197463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9108D6BA-4DFB-4237-B618-FFDCD108A52F}" type="slidenum">
              <a:rPr lang="es-CO" smtClean="0"/>
              <a:pPr/>
              <a:t>1</a:t>
            </a:fld>
            <a:endParaRPr lang="es-C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endParaRPr lang="es-CO"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4008261" y="8824914"/>
            <a:ext cx="2985911" cy="503237"/>
          </a:xfrm>
          <a:prstGeom prst="rect">
            <a:avLst/>
          </a:prstGeom>
          <a:noFill/>
          <a:ln w="9525">
            <a:noFill/>
            <a:miter lim="800000"/>
            <a:headEnd/>
            <a:tailEnd/>
          </a:ln>
        </p:spPr>
        <p:txBody>
          <a:bodyPr lIns="93660" tIns="46831" rIns="93660" bIns="46831" anchor="b"/>
          <a:lstStyle/>
          <a:p>
            <a:pPr algn="r" defTabSz="936627"/>
            <a:fld id="{86C9E39D-FBDB-49BB-BDF2-D7A616370064}" type="slidenum">
              <a:rPr lang="es-ES_tradnl" sz="1200">
                <a:latin typeface="Arial" charset="0"/>
              </a:rPr>
              <a:pPr algn="r" defTabSz="936627"/>
              <a:t>11</a:t>
            </a:fld>
            <a:endParaRPr lang="es-ES_tradnl" sz="1200" dirty="0">
              <a:latin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normAutofit fontScale="85000" lnSpcReduction="20000"/>
          </a:bodyPr>
          <a:lstStyle/>
          <a:p>
            <a:r>
              <a:rPr lang="es-CO" dirty="0" smtClean="0"/>
              <a:t>Los distintos modelos de política farmacéutica desarrollados en países pioneros en su formulación ofrecen tres enfoques disponibles .</a:t>
            </a:r>
          </a:p>
          <a:p>
            <a:endParaRPr lang="es-CO" dirty="0" smtClean="0"/>
          </a:p>
          <a:p>
            <a:r>
              <a:rPr lang="es-CO" b="1" dirty="0" smtClean="0"/>
              <a:t>Enfoque de componentes. </a:t>
            </a:r>
            <a:r>
              <a:rPr lang="es-CO" dirty="0" smtClean="0"/>
              <a:t>ponentes clásicos de acceso, uso racional y calidad de los medicamentos. El documento de  Política Farmacéutica de 2003 se basó en este enfoque. En esencia, este enfoque traído del interés fundamental de la salud pública,  focaliza de manera prioritaria la acción de política en las etapas finales del ciclo de vida del medicamento, a saber, la atención de la enfermedad y el acceso, referido este componente a aquellos aspectos relacionados con las variables económicas de oferta, competencia y, en esencia, procesos de formación de precio.  </a:t>
            </a:r>
          </a:p>
          <a:p>
            <a:endParaRPr lang="es-CO" dirty="0" smtClean="0"/>
          </a:p>
          <a:p>
            <a:r>
              <a:rPr lang="es-CO" b="1" dirty="0" smtClean="0"/>
              <a:t>Enfoque de la cadena del medicamento</a:t>
            </a:r>
            <a:r>
              <a:rPr lang="es-CO" dirty="0" smtClean="0"/>
              <a:t>, el cual organiza las intervenciones regulatorias de acuerdo con el ciclo de valor del producto: desde la investigación y desarrollo, su fabricación, distribución y comercialización, hasta la dispensación, uso y disposición final de residuos. En este enfoque, la implementación de estrategias de innovación y desarrollo industrial, cobra mayor relevancia que en el anterior. </a:t>
            </a:r>
          </a:p>
          <a:p>
            <a:endParaRPr lang="es-CO" dirty="0" smtClean="0"/>
          </a:p>
          <a:p>
            <a:r>
              <a:rPr lang="es-CO" b="1" dirty="0" smtClean="0"/>
              <a:t>Enfoque centrado en el concepto de la salud –y por extensión, de los medicamentos- como un derecho fundamental</a:t>
            </a:r>
            <a:r>
              <a:rPr lang="es-CO" dirty="0" smtClean="0"/>
              <a:t>, donde el componente del acceso cobra una especial relevancia. </a:t>
            </a:r>
          </a:p>
          <a:p>
            <a:endParaRPr lang="es-CO" dirty="0" smtClean="0"/>
          </a:p>
          <a:p>
            <a:r>
              <a:rPr lang="es-CO" dirty="0" smtClean="0"/>
              <a:t>Conceptualmente todos los enfoques cubren la integralidad del objeto de la política farmacéutica, pero son diferentes en cuanto a la jerarquización explícita e implícita de sus objetivos y por tanto de sus instrumentos. En este sentido, no son contrapuestos, sino complementarios y sus énfasis en la formulación de este documento de Política Farmacéutica dependerá del criterio rector de cada estrategia adoptada. </a:t>
            </a:r>
          </a:p>
          <a:p>
            <a:endParaRPr lang="es-CO" dirty="0" smtClean="0"/>
          </a:p>
          <a:p>
            <a:r>
              <a:rPr lang="es-CO" dirty="0" smtClean="0"/>
              <a:t>En Colombia, aunque en la Constitución la salud fue considerada derecho conexo con el derecho a la vida y este último un derecho humano fundamental, sucesivas sentencias de la Corte Constitucional han desembocado en la calificación de la salud como derecho fundamental. En particular la sentencia 760 de 2008.</a:t>
            </a:r>
          </a:p>
          <a:p>
            <a:endParaRPr lang="es-ES" dirty="0" smtClean="0"/>
          </a:p>
          <a:p>
            <a:r>
              <a:rPr lang="es-ES" dirty="0" smtClean="0"/>
              <a:t>Dado que los medicamentos son el más frecuente recurso utilizado para la prevención, tratamiento y recuperación de las enfermedades, garantizar el acceso, la calidad y el uso apropiado se convierte en el instrumento más importante para la satisfacción o la realización del derecho a la salud.</a:t>
            </a:r>
            <a:endParaRPr lang="es-CO"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43A351A7-4B8E-4D87-AE0E-FC5D1AAE24A7}" type="slidenum">
              <a:rPr lang="es-ES" smtClean="0"/>
              <a:pPr/>
              <a:t>12</a:t>
            </a:fld>
            <a:endParaRPr lang="es-E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algn="just"/>
            <a:r>
              <a:rPr lang="es-ES" dirty="0" smtClean="0">
                <a:latin typeface="Arial Narrow"/>
                <a:ea typeface="Calibri"/>
                <a:cs typeface="Arial"/>
              </a:rPr>
              <a:t> </a:t>
            </a:r>
            <a:endParaRPr lang="es-CO" sz="1100" dirty="0" smtClean="0">
              <a:ea typeface="Calibri"/>
              <a:cs typeface="Times New Roman"/>
            </a:endParaRPr>
          </a:p>
          <a:p>
            <a:pPr marL="349396" indent="-349396" defTabSz="931723">
              <a:buClr>
                <a:srgbClr val="669900"/>
              </a:buClr>
              <a:buSzPct val="79000"/>
              <a:buFont typeface="Wingdings" pitchFamily="2" charset="2"/>
              <a:buChar char="q"/>
              <a:defRPr/>
            </a:pPr>
            <a:endParaRPr lang="es-ES" sz="1000" dirty="0">
              <a:solidFill>
                <a:srgbClr val="669900"/>
              </a:solidFill>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Marcador de imagen de diapositiva"/>
          <p:cNvSpPr>
            <a:spLocks noGrp="1" noRot="1" noChangeAspect="1" noTextEdit="1"/>
          </p:cNvSpPr>
          <p:nvPr>
            <p:ph type="sldImg"/>
          </p:nvPr>
        </p:nvSpPr>
        <p:spPr>
          <a:ln/>
        </p:spPr>
      </p:sp>
      <p:sp>
        <p:nvSpPr>
          <p:cNvPr id="60419" name="2 Marcador de notas"/>
          <p:cNvSpPr>
            <a:spLocks noGrp="1"/>
          </p:cNvSpPr>
          <p:nvPr>
            <p:ph type="body" idx="1"/>
          </p:nvPr>
        </p:nvSpPr>
        <p:spPr>
          <a:noFill/>
          <a:ln/>
        </p:spPr>
        <p:txBody>
          <a:bodyPr/>
          <a:lstStyle/>
          <a:p>
            <a:endParaRPr lang="es-CO" dirty="0" smtClean="0"/>
          </a:p>
        </p:txBody>
      </p:sp>
      <p:sp>
        <p:nvSpPr>
          <p:cNvPr id="60420" name="3 Marcador de número de diapositiva"/>
          <p:cNvSpPr>
            <a:spLocks noGrp="1"/>
          </p:cNvSpPr>
          <p:nvPr>
            <p:ph type="sldNum" sz="quarter" idx="5"/>
          </p:nvPr>
        </p:nvSpPr>
        <p:spPr>
          <a:noFill/>
        </p:spPr>
        <p:txBody>
          <a:bodyPr/>
          <a:lstStyle/>
          <a:p>
            <a:fld id="{0A003D68-0D36-41D9-91E9-C11DECBB642E}" type="slidenum">
              <a:rPr lang="es-ES" smtClean="0"/>
              <a:pPr/>
              <a:t>13</a:t>
            </a:fld>
            <a:endParaRPr lang="es-E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pPr>
              <a:defRPr/>
            </a:pPr>
            <a:fld id="{1D4BA4DA-A3E7-4718-BE10-A0DB888DDCD5}" type="slidenum">
              <a:rPr lang="es-CO" smtClean="0"/>
              <a:pPr>
                <a:defRPr/>
              </a:pPr>
              <a:t>14</a:t>
            </a:fld>
            <a:endParaRPr lang="es-C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pPr>
              <a:defRPr/>
            </a:pPr>
            <a:fld id="{1D4BA4DA-A3E7-4718-BE10-A0DB888DDCD5}" type="slidenum">
              <a:rPr lang="es-CO" smtClean="0"/>
              <a:pPr>
                <a:defRPr/>
              </a:pPr>
              <a:t>15</a:t>
            </a:fld>
            <a:endParaRPr lang="es-CO"/>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9108D6BA-4DFB-4237-B618-FFDCD108A52F}" type="slidenum">
              <a:rPr lang="es-CO" smtClean="0"/>
              <a:pPr/>
              <a:t>16</a:t>
            </a:fld>
            <a:endParaRPr lang="es-C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0E49BDA-4625-4C15-ADCA-6A4834FAF7E4}" type="slidenum">
              <a:rPr lang="es-ES" smtClean="0"/>
              <a:pPr/>
              <a:t>2</a:t>
            </a:fld>
            <a:endParaRPr lang="es-E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s-CO"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92500" lnSpcReduction="10000"/>
          </a:bodyPr>
          <a:lstStyle/>
          <a:p>
            <a:pPr algn="just">
              <a:spcBef>
                <a:spcPct val="50000"/>
              </a:spcBef>
              <a:buFont typeface="Arial" pitchFamily="34" charset="0"/>
              <a:buChar char="•"/>
              <a:defRPr/>
            </a:pPr>
            <a:r>
              <a:rPr lang="es-ES" dirty="0" smtClean="0">
                <a:effectLst>
                  <a:outerShdw blurRad="38100" dist="38100" dir="2700000" algn="tl">
                    <a:srgbClr val="C0C0C0"/>
                  </a:outerShdw>
                </a:effectLst>
                <a:latin typeface="Arial Narrow" pitchFamily="34" charset="0"/>
              </a:rPr>
              <a:t>Década 70´s: Política farmacéutica orientada a la </a:t>
            </a:r>
            <a:r>
              <a:rPr lang="es-ES" b="1" dirty="0" smtClean="0">
                <a:solidFill>
                  <a:schemeClr val="accent2">
                    <a:lumMod val="60000"/>
                    <a:lumOff val="40000"/>
                  </a:schemeClr>
                </a:solidFill>
                <a:effectLst>
                  <a:outerShdw blurRad="38100" dist="38100" dir="2700000" algn="tl">
                    <a:srgbClr val="C0C0C0"/>
                  </a:outerShdw>
                </a:effectLst>
                <a:latin typeface="Arial Narrow" pitchFamily="34" charset="0"/>
              </a:rPr>
              <a:t>racionalización económica y </a:t>
            </a:r>
            <a:r>
              <a:rPr lang="es-ES" b="1" dirty="0" err="1" smtClean="0">
                <a:solidFill>
                  <a:schemeClr val="accent2">
                    <a:lumMod val="60000"/>
                    <a:lumOff val="40000"/>
                  </a:schemeClr>
                </a:solidFill>
                <a:effectLst>
                  <a:outerShdw blurRad="38100" dist="38100" dir="2700000" algn="tl">
                    <a:srgbClr val="C0C0C0"/>
                  </a:outerShdw>
                </a:effectLst>
                <a:latin typeface="Arial Narrow" pitchFamily="34" charset="0"/>
              </a:rPr>
              <a:t>terapeutica</a:t>
            </a:r>
            <a:r>
              <a:rPr lang="es-ES" dirty="0" smtClean="0">
                <a:effectLst>
                  <a:outerShdw blurRad="38100" dist="38100" dir="2700000" algn="tl">
                    <a:srgbClr val="C0C0C0"/>
                  </a:outerShdw>
                </a:effectLst>
                <a:latin typeface="Arial Narrow" pitchFamily="34" charset="0"/>
              </a:rPr>
              <a:t>. ISS adoptó un listado de medicamentos, modelo de compras centralizadas y mecanismos excepcionales para financiar patologías de alto costo.</a:t>
            </a:r>
          </a:p>
          <a:p>
            <a:pPr algn="just">
              <a:spcBef>
                <a:spcPct val="50000"/>
              </a:spcBef>
              <a:buFont typeface="Arial" pitchFamily="34" charset="0"/>
              <a:buChar char="•"/>
              <a:defRPr/>
            </a:pPr>
            <a:r>
              <a:rPr lang="es-ES" dirty="0" smtClean="0">
                <a:effectLst>
                  <a:outerShdw blurRad="38100" dist="38100" dir="2700000" algn="tl">
                    <a:srgbClr val="C0C0C0"/>
                  </a:outerShdw>
                </a:effectLst>
                <a:latin typeface="Arial Narrow" pitchFamily="34" charset="0"/>
              </a:rPr>
              <a:t> Finales de los 80’s: </a:t>
            </a:r>
            <a:r>
              <a:rPr lang="es-ES" b="1" dirty="0" smtClean="0">
                <a:solidFill>
                  <a:schemeClr val="accent2">
                    <a:lumMod val="60000"/>
                    <a:lumOff val="40000"/>
                  </a:schemeClr>
                </a:solidFill>
                <a:effectLst>
                  <a:outerShdw blurRad="38100" dist="38100" dir="2700000" algn="tl">
                    <a:srgbClr val="C0C0C0"/>
                  </a:outerShdw>
                </a:effectLst>
                <a:latin typeface="Arial Narrow" pitchFamily="34" charset="0"/>
              </a:rPr>
              <a:t>Promoción de medicamentos genéricos </a:t>
            </a:r>
            <a:r>
              <a:rPr lang="es-ES" dirty="0" smtClean="0">
                <a:effectLst>
                  <a:outerShdw blurRad="38100" dist="38100" dir="2700000" algn="tl">
                    <a:srgbClr val="C0C0C0"/>
                  </a:outerShdw>
                </a:effectLst>
                <a:latin typeface="Arial Narrow" pitchFamily="34" charset="0"/>
              </a:rPr>
              <a:t>(Decreto 709 de 1991)</a:t>
            </a:r>
          </a:p>
          <a:p>
            <a:pPr algn="just">
              <a:spcBef>
                <a:spcPct val="50000"/>
              </a:spcBef>
              <a:buFont typeface="Arial" pitchFamily="34" charset="0"/>
              <a:buChar char="•"/>
              <a:defRPr/>
            </a:pPr>
            <a:r>
              <a:rPr lang="es-ES" dirty="0" smtClean="0">
                <a:effectLst>
                  <a:outerShdw blurRad="38100" dist="38100" dir="2700000" algn="tl">
                    <a:srgbClr val="C0C0C0"/>
                  </a:outerShdw>
                </a:effectLst>
                <a:latin typeface="Arial Narrow" pitchFamily="34" charset="0"/>
              </a:rPr>
              <a:t> Ley 100 de 1993: </a:t>
            </a:r>
            <a:r>
              <a:rPr lang="es-ES" b="1" dirty="0" smtClean="0">
                <a:solidFill>
                  <a:schemeClr val="accent2">
                    <a:lumMod val="60000"/>
                    <a:lumOff val="40000"/>
                  </a:schemeClr>
                </a:solidFill>
                <a:effectLst>
                  <a:outerShdw blurRad="38100" dist="38100" dir="2700000" algn="tl">
                    <a:srgbClr val="C0C0C0"/>
                  </a:outerShdw>
                </a:effectLst>
                <a:latin typeface="Arial Narrow" pitchFamily="34" charset="0"/>
              </a:rPr>
              <a:t>Selección de medicamentos esenciales, promoción de la competencia </a:t>
            </a:r>
            <a:r>
              <a:rPr lang="es-ES" dirty="0" smtClean="0">
                <a:effectLst>
                  <a:outerShdw blurRad="38100" dist="38100" dir="2700000" algn="tl">
                    <a:srgbClr val="C0C0C0"/>
                  </a:outerShdw>
                </a:effectLst>
                <a:latin typeface="Arial Narrow" pitchFamily="34" charset="0"/>
              </a:rPr>
              <a:t>y creación de la </a:t>
            </a:r>
            <a:r>
              <a:rPr lang="es-ES" i="1" dirty="0" smtClean="0">
                <a:effectLst>
                  <a:outerShdw blurRad="38100" dist="38100" dir="2700000" algn="tl">
                    <a:srgbClr val="C0C0C0"/>
                  </a:outerShdw>
                </a:effectLst>
                <a:latin typeface="Arial Narrow" pitchFamily="34" charset="0"/>
              </a:rPr>
              <a:t>Comisión Nacional de Precios de Medicamentos </a:t>
            </a:r>
            <a:r>
              <a:rPr lang="es-ES" dirty="0" smtClean="0">
                <a:effectLst>
                  <a:outerShdw blurRad="38100" dist="38100" dir="2700000" algn="tl">
                    <a:srgbClr val="C0C0C0"/>
                  </a:outerShdw>
                </a:effectLst>
                <a:latin typeface="Arial Narrow" pitchFamily="34" charset="0"/>
              </a:rPr>
              <a:t>e INVIMA. Divulgación de lista de medicamentos esenciales, Formulario Terapéutico y Catalogo </a:t>
            </a:r>
            <a:r>
              <a:rPr lang="es-ES" dirty="0" err="1" smtClean="0">
                <a:effectLst>
                  <a:outerShdw blurRad="38100" dist="38100" dir="2700000" algn="tl">
                    <a:srgbClr val="C0C0C0"/>
                  </a:outerShdw>
                </a:effectLst>
                <a:latin typeface="Arial Narrow" pitchFamily="34" charset="0"/>
              </a:rPr>
              <a:t>Farma</a:t>
            </a:r>
            <a:r>
              <a:rPr lang="es-ES" dirty="0" smtClean="0">
                <a:effectLst>
                  <a:outerShdw blurRad="38100" dist="38100" dir="2700000" algn="tl">
                    <a:srgbClr val="C0C0C0"/>
                  </a:outerShdw>
                </a:effectLst>
                <a:latin typeface="Arial Narrow" pitchFamily="34" charset="0"/>
              </a:rPr>
              <a:t> (alternativas de medicamentos, genéricas y de marca, ordenadas por precio)</a:t>
            </a:r>
          </a:p>
          <a:p>
            <a:pPr algn="just">
              <a:spcBef>
                <a:spcPct val="50000"/>
              </a:spcBef>
              <a:buFont typeface="Arial" pitchFamily="34" charset="0"/>
              <a:buChar char="•"/>
              <a:defRPr/>
            </a:pPr>
            <a:r>
              <a:rPr lang="es-ES" dirty="0" smtClean="0">
                <a:effectLst>
                  <a:outerShdw blurRad="38100" dist="38100" dir="2700000" algn="tl">
                    <a:srgbClr val="C0C0C0"/>
                  </a:outerShdw>
                </a:effectLst>
                <a:latin typeface="Arial Narrow" pitchFamily="34" charset="0"/>
              </a:rPr>
              <a:t> Política Farmacéutica Nacional 2003: Selección de medicamentos esenciales y promoción de la competencia. Referente para el desarrollo de la regulación sectorial y la gestión de los servicios farmacéuticos; sin embargo, </a:t>
            </a:r>
            <a:r>
              <a:rPr lang="es-ES" b="1" dirty="0" smtClean="0">
                <a:solidFill>
                  <a:schemeClr val="accent2">
                    <a:lumMod val="60000"/>
                    <a:lumOff val="40000"/>
                  </a:schemeClr>
                </a:solidFill>
                <a:effectLst>
                  <a:outerShdw blurRad="38100" dist="38100" dir="2700000" algn="tl">
                    <a:srgbClr val="C0C0C0"/>
                  </a:outerShdw>
                </a:effectLst>
                <a:latin typeface="Arial Narrow" pitchFamily="34" charset="0"/>
              </a:rPr>
              <a:t>no fue adoptada oficialmente y no incorporó mecanismos de seguimiento y control.</a:t>
            </a:r>
          </a:p>
          <a:p>
            <a:pPr algn="just">
              <a:spcBef>
                <a:spcPct val="50000"/>
              </a:spcBef>
              <a:buFont typeface="Arial" pitchFamily="34" charset="0"/>
              <a:buChar char="•"/>
              <a:defRPr/>
            </a:pPr>
            <a:endParaRPr lang="es-ES" b="1" dirty="0" smtClean="0">
              <a:solidFill>
                <a:schemeClr val="accent2">
                  <a:lumMod val="60000"/>
                  <a:lumOff val="40000"/>
                </a:schemeClr>
              </a:solidFill>
              <a:effectLst>
                <a:outerShdw blurRad="38100" dist="38100" dir="2700000" algn="tl">
                  <a:srgbClr val="C0C0C0"/>
                </a:outerShdw>
              </a:effectLst>
              <a:latin typeface="Arial Narrow" pitchFamily="34" charset="0"/>
            </a:endParaRPr>
          </a:p>
          <a:p>
            <a:pPr algn="just">
              <a:spcBef>
                <a:spcPct val="50000"/>
              </a:spcBef>
              <a:buFont typeface="Arial" pitchFamily="34" charset="0"/>
              <a:buChar char="•"/>
              <a:defRPr/>
            </a:pPr>
            <a:r>
              <a:rPr lang="es-ES" sz="1400" dirty="0" smtClean="0">
                <a:effectLst>
                  <a:outerShdw blurRad="38100" dist="38100" dir="2700000" algn="tl">
                    <a:srgbClr val="C0C0C0"/>
                  </a:outerShdw>
                </a:effectLst>
                <a:latin typeface="Arial Narrow" pitchFamily="34" charset="0"/>
              </a:rPr>
              <a:t>Capítulo IV de la Ley 1438 de 2011: </a:t>
            </a:r>
            <a:r>
              <a:rPr lang="es-ES" sz="1400" b="1" dirty="0" smtClean="0">
                <a:solidFill>
                  <a:schemeClr val="accent2">
                    <a:lumMod val="60000"/>
                    <a:lumOff val="40000"/>
                  </a:schemeClr>
                </a:solidFill>
                <a:effectLst>
                  <a:outerShdw blurRad="38100" dist="38100" dir="2700000" algn="tl">
                    <a:srgbClr val="C0C0C0"/>
                  </a:outerShdw>
                </a:effectLst>
                <a:latin typeface="Arial Narrow" pitchFamily="34" charset="0"/>
              </a:rPr>
              <a:t>Definir una política farmacéutica nacional</a:t>
            </a:r>
            <a:r>
              <a:rPr lang="es-ES" sz="1400" dirty="0" smtClean="0">
                <a:effectLst>
                  <a:outerShdw blurRad="38100" dist="38100" dir="2700000" algn="tl">
                    <a:srgbClr val="C0C0C0"/>
                  </a:outerShdw>
                </a:effectLst>
                <a:latin typeface="Arial Narrow" pitchFamily="34" charset="0"/>
              </a:rPr>
              <a:t>. </a:t>
            </a:r>
          </a:p>
          <a:p>
            <a:pPr algn="just">
              <a:spcBef>
                <a:spcPct val="50000"/>
              </a:spcBef>
              <a:defRPr/>
            </a:pPr>
            <a:r>
              <a:rPr lang="es-ES" sz="1400" dirty="0" smtClean="0">
                <a:effectLst>
                  <a:outerShdw blurRad="38100" dist="38100" dir="2700000" algn="tl">
                    <a:srgbClr val="C0C0C0"/>
                  </a:outerShdw>
                </a:effectLst>
                <a:latin typeface="Arial Narrow" pitchFamily="34" charset="0"/>
              </a:rPr>
              <a:t>	E</a:t>
            </a:r>
            <a:r>
              <a:rPr lang="es-ES" i="1" dirty="0" smtClean="0">
                <a:effectLst>
                  <a:outerShdw blurRad="38100" dist="38100" dir="2700000" algn="tl">
                    <a:srgbClr val="C0C0C0"/>
                  </a:outerShdw>
                </a:effectLst>
                <a:latin typeface="Arial Narrow" pitchFamily="34" charset="0"/>
              </a:rPr>
              <a:t>lementos a incorporar a la política: Mecanismos para la negociación de precios y 	las importaciones paralelas; garantía de calidad y competencia, fortalecimiento de la 	vigilancia sanitaria y reglamentación para biotecnológicos y biológicos.</a:t>
            </a:r>
          </a:p>
          <a:p>
            <a:pPr algn="just">
              <a:spcBef>
                <a:spcPct val="50000"/>
              </a:spcBef>
              <a:defRPr/>
            </a:pPr>
            <a:endParaRPr lang="es-ES" i="1" dirty="0" smtClean="0">
              <a:effectLst>
                <a:outerShdw blurRad="38100" dist="38100" dir="2700000" algn="tl">
                  <a:srgbClr val="C0C0C0"/>
                </a:outerShdw>
              </a:effectLst>
              <a:latin typeface="Arial Narrow" pitchFamily="34" charset="0"/>
            </a:endParaRPr>
          </a:p>
          <a:p>
            <a:pPr algn="just">
              <a:spcBef>
                <a:spcPct val="50000"/>
              </a:spcBef>
              <a:buFont typeface="Arial" pitchFamily="34" charset="0"/>
              <a:buChar char="•"/>
              <a:defRPr/>
            </a:pPr>
            <a:r>
              <a:rPr lang="es-ES" sz="1400" dirty="0" smtClean="0">
                <a:effectLst>
                  <a:outerShdw blurRad="38100" dist="38100" dir="2700000" algn="tl">
                    <a:srgbClr val="C0C0C0"/>
                  </a:outerShdw>
                </a:effectLst>
                <a:latin typeface="Arial Narrow" pitchFamily="34" charset="0"/>
              </a:rPr>
              <a:t> Plan Nacional de Desarrollo 2010-2014: Define la necesidad de </a:t>
            </a:r>
            <a:r>
              <a:rPr lang="es-ES" sz="1400" b="1" dirty="0" smtClean="0">
                <a:solidFill>
                  <a:schemeClr val="accent2">
                    <a:lumMod val="60000"/>
                    <a:lumOff val="40000"/>
                  </a:schemeClr>
                </a:solidFill>
                <a:effectLst>
                  <a:outerShdw blurRad="38100" dist="38100" dir="2700000" algn="tl">
                    <a:srgbClr val="C0C0C0"/>
                  </a:outerShdw>
                </a:effectLst>
                <a:latin typeface="Arial Narrow" pitchFamily="34" charset="0"/>
              </a:rPr>
              <a:t>regular el uso medicamentos y del fortalecimiento de la Agencia Sanitaria</a:t>
            </a:r>
            <a:r>
              <a:rPr lang="es-ES" sz="1400" dirty="0" smtClean="0">
                <a:effectLst>
                  <a:outerShdw blurRad="38100" dist="38100" dir="2700000" algn="tl">
                    <a:srgbClr val="C0C0C0"/>
                  </a:outerShdw>
                </a:effectLst>
                <a:latin typeface="Arial Narrow" pitchFamily="34" charset="0"/>
              </a:rPr>
              <a:t>.</a:t>
            </a:r>
            <a:endParaRPr lang="es-ES" b="1" dirty="0" smtClean="0">
              <a:solidFill>
                <a:schemeClr val="accent2">
                  <a:lumMod val="60000"/>
                  <a:lumOff val="40000"/>
                </a:schemeClr>
              </a:solidFill>
              <a:effectLst>
                <a:outerShdw blurRad="38100" dist="38100" dir="2700000" algn="tl">
                  <a:srgbClr val="C0C0C0"/>
                </a:outerShdw>
              </a:effectLst>
              <a:latin typeface="Arial Narrow" pitchFamily="34" charset="0"/>
            </a:endParaRPr>
          </a:p>
          <a:p>
            <a:pPr algn="just">
              <a:spcBef>
                <a:spcPct val="50000"/>
              </a:spcBef>
              <a:buFont typeface="Arial" pitchFamily="34" charset="0"/>
              <a:buChar char="•"/>
              <a:defRPr/>
            </a:pPr>
            <a:endParaRPr lang="es-ES" b="1" dirty="0" smtClean="0">
              <a:solidFill>
                <a:schemeClr val="accent2">
                  <a:lumMod val="60000"/>
                  <a:lumOff val="40000"/>
                </a:schemeClr>
              </a:solidFill>
              <a:effectLst>
                <a:outerShdw blurRad="38100" dist="38100" dir="2700000" algn="tl">
                  <a:srgbClr val="C0C0C0"/>
                </a:outerShdw>
              </a:effectLst>
              <a:latin typeface="Arial Narrow" pitchFamily="34" charset="0"/>
            </a:endParaRPr>
          </a:p>
          <a:p>
            <a:pPr algn="just">
              <a:spcBef>
                <a:spcPct val="50000"/>
              </a:spcBef>
              <a:buFont typeface="Arial" pitchFamily="34" charset="0"/>
              <a:buChar char="•"/>
              <a:defRPr/>
            </a:pPr>
            <a:endParaRPr lang="es-ES" b="1" dirty="0" smtClean="0">
              <a:solidFill>
                <a:schemeClr val="accent2">
                  <a:lumMod val="60000"/>
                  <a:lumOff val="40000"/>
                </a:schemeClr>
              </a:solidFill>
              <a:effectLst>
                <a:outerShdw blurRad="38100" dist="38100" dir="2700000" algn="tl">
                  <a:srgbClr val="C0C0C0"/>
                </a:outerShdw>
              </a:effectLst>
              <a:latin typeface="Arial Narrow" pitchFamily="34" charset="0"/>
            </a:endParaRPr>
          </a:p>
          <a:p>
            <a:endParaRPr lang="es-CO" dirty="0"/>
          </a:p>
        </p:txBody>
      </p:sp>
      <p:sp>
        <p:nvSpPr>
          <p:cNvPr id="4" name="3 Marcador de número de diapositiva"/>
          <p:cNvSpPr>
            <a:spLocks noGrp="1"/>
          </p:cNvSpPr>
          <p:nvPr>
            <p:ph type="sldNum" sz="quarter" idx="10"/>
          </p:nvPr>
        </p:nvSpPr>
        <p:spPr/>
        <p:txBody>
          <a:bodyPr/>
          <a:lstStyle/>
          <a:p>
            <a:pPr>
              <a:defRPr/>
            </a:pPr>
            <a:fld id="{5041C0E8-5633-46FE-8EE4-CC2B68270DF0}" type="slidenum">
              <a:rPr lang="es-ES" smtClean="0"/>
              <a:pPr>
                <a:defRPr/>
              </a:pPr>
              <a:t>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AFFB0757-E55E-40CD-B6C0-B6DB66E876B1}" type="slidenum">
              <a:rPr lang="es-ES" smtClean="0"/>
              <a:pPr/>
              <a:t>4</a:t>
            </a:fld>
            <a:endParaRPr lang="es-E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s-CO"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43A351A7-4B8E-4D87-AE0E-FC5D1AAE24A7}" type="slidenum">
              <a:rPr lang="es-ES" smtClean="0"/>
              <a:pPr/>
              <a:t>5</a:t>
            </a:fld>
            <a:endParaRPr lang="es-E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marL="349408" indent="-349408">
              <a:buClr>
                <a:srgbClr val="669900"/>
              </a:buClr>
              <a:buSzPct val="79000"/>
              <a:buFont typeface="Wingdings" pitchFamily="2" charset="2"/>
              <a:buChar char="q"/>
              <a:defRPr/>
            </a:pPr>
            <a:r>
              <a:rPr lang="es-ES" dirty="0" smtClean="0">
                <a:solidFill>
                  <a:srgbClr val="669900"/>
                </a:solidFill>
                <a:latin typeface="Arial" pitchFamily="34" charset="0"/>
              </a:rPr>
              <a:t>La industria farmacéutica reporta crecimientos superiores a los de la industria en general (valor de ventas y utilidades)</a:t>
            </a:r>
            <a:endParaRPr lang="es-ES" dirty="0">
              <a:solidFill>
                <a:srgbClr val="669900"/>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O" dirty="0" smtClean="0"/>
              <a:t>En los </a:t>
            </a:r>
            <a:r>
              <a:rPr lang="es-CO" dirty="0" err="1" smtClean="0"/>
              <a:t>ultimos</a:t>
            </a:r>
            <a:r>
              <a:rPr lang="es-CO" dirty="0" smtClean="0"/>
              <a:t> 10 años el gasto de</a:t>
            </a:r>
            <a:r>
              <a:rPr lang="es-CO" baseline="0" dirty="0" smtClean="0"/>
              <a:t> medicamentos no pos creció anualmente 68%</a:t>
            </a:r>
          </a:p>
          <a:p>
            <a:pPr marL="0" lvl="1" defTabSz="914350" eaLnBrk="0" fontAlgn="base" hangingPunct="0">
              <a:spcBef>
                <a:spcPct val="30000"/>
              </a:spcBef>
              <a:spcAft>
                <a:spcPct val="0"/>
              </a:spcAft>
              <a:defRPr/>
            </a:pPr>
            <a:r>
              <a:rPr lang="es-CO" dirty="0" smtClean="0">
                <a:latin typeface="Arial Narrow" pitchFamily="34" charset="0"/>
              </a:rPr>
              <a:t> En Bogotá, la venta de antibióticos sin receta alcanzaría el 80%, sobre todo en las localidades más vulnerables.</a:t>
            </a:r>
          </a:p>
          <a:p>
            <a:endParaRPr lang="es-CO" dirty="0"/>
          </a:p>
        </p:txBody>
      </p:sp>
      <p:sp>
        <p:nvSpPr>
          <p:cNvPr id="4" name="3 Marcador de número de diapositiva"/>
          <p:cNvSpPr>
            <a:spLocks noGrp="1"/>
          </p:cNvSpPr>
          <p:nvPr>
            <p:ph type="sldNum" sz="quarter" idx="10"/>
          </p:nvPr>
        </p:nvSpPr>
        <p:spPr/>
        <p:txBody>
          <a:bodyPr/>
          <a:lstStyle/>
          <a:p>
            <a:pPr>
              <a:defRPr/>
            </a:pPr>
            <a:fld id="{5041C0E8-5633-46FE-8EE4-CC2B68270DF0}" type="slidenum">
              <a:rPr lang="es-ES" smtClean="0"/>
              <a:pPr>
                <a:defRPr/>
              </a:pPr>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9108D6BA-4DFB-4237-B618-FFDCD108A52F}" type="slidenum">
              <a:rPr lang="es-CO" smtClean="0"/>
              <a:pPr/>
              <a:t>7</a:t>
            </a:fld>
            <a:endParaRPr lang="es-C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E4B02C6-4228-4351-AD6B-87DEFEA7AAD0}" type="slidenum">
              <a:rPr lang="es-ES_tradnl" smtClean="0">
                <a:latin typeface="Arial" charset="0"/>
              </a:rPr>
              <a:pPr/>
              <a:t>8</a:t>
            </a:fld>
            <a:endParaRPr lang="es-ES_tradnl" smtClean="0">
              <a:latin typeface="Arial"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normAutofit fontScale="55000" lnSpcReduction="20000"/>
          </a:bodyPr>
          <a:lstStyle/>
          <a:p>
            <a:r>
              <a:rPr lang="es-CO" dirty="0" smtClean="0">
                <a:solidFill>
                  <a:schemeClr val="tx2"/>
                </a:solidFill>
              </a:rPr>
              <a:t>ENFOQUE DE P*Q</a:t>
            </a:r>
          </a:p>
          <a:p>
            <a:endParaRPr lang="es-CO" dirty="0" smtClean="0">
              <a:solidFill>
                <a:schemeClr val="tx2"/>
              </a:solidFill>
            </a:endParaRPr>
          </a:p>
          <a:p>
            <a:r>
              <a:rPr lang="es-CO" dirty="0" smtClean="0">
                <a:solidFill>
                  <a:schemeClr val="tx2"/>
                </a:solidFill>
              </a:rPr>
              <a:t>Prácticas inadecuadas de uso y poca disponibilidad de información de las mismas. </a:t>
            </a:r>
          </a:p>
          <a:p>
            <a:r>
              <a:rPr lang="es-CO" dirty="0" smtClean="0">
                <a:solidFill>
                  <a:schemeClr val="tx2"/>
                </a:solidFill>
              </a:rPr>
              <a:t>Ausencia de políticas públicas de formación e información al personal de salud y la población.</a:t>
            </a:r>
          </a:p>
          <a:p>
            <a:r>
              <a:rPr lang="es-CO" dirty="0" smtClean="0">
                <a:solidFill>
                  <a:schemeClr val="tx2"/>
                </a:solidFill>
              </a:rPr>
              <a:t>Ausencia de un registro nacional de servicios farmacéuticos y droguerías.</a:t>
            </a:r>
          </a:p>
          <a:p>
            <a:r>
              <a:rPr lang="es-CO" dirty="0" smtClean="0">
                <a:solidFill>
                  <a:schemeClr val="tx2"/>
                </a:solidFill>
              </a:rPr>
              <a:t>Debilidades en la vigilancia y control de la promoción, publicidad y financiación de actividades educativas por parte de la industria farmacéutica. </a:t>
            </a:r>
          </a:p>
          <a:p>
            <a:r>
              <a:rPr lang="es-CO" dirty="0" smtClean="0">
                <a:solidFill>
                  <a:schemeClr val="tx2"/>
                </a:solidFill>
              </a:rPr>
              <a:t>Ausencia de seguimiento sistemático al consumo y uso de medicamentos que permita asociar indicadores de impacto de las políticas de salud.</a:t>
            </a:r>
          </a:p>
          <a:p>
            <a:endParaRPr lang="es-CO" dirty="0" smtClean="0">
              <a:solidFill>
                <a:schemeClr val="tx2"/>
              </a:solidFill>
            </a:endParaRPr>
          </a:p>
          <a:p>
            <a:r>
              <a:rPr lang="es-CO" dirty="0" smtClean="0"/>
              <a:t>El crecimiento evidente de los reembolsos por medicamentos no incorporados a los planes de beneficio -los llamados “recobros”-,  del régimen contributivo y menos documentado en el régimen subsidiado -aun cuando nada indique que en éste último la situación sea sustancialmente diferente-, ha puesto el aspecto del acceso en el centro de las preocupaciones que motivan la formulación de una nueva política farmacéutica  y, en estrecha vinculación con éste, los aspectos de formación de precios y de competencia.</a:t>
            </a:r>
          </a:p>
          <a:p>
            <a:endParaRPr lang="es-CO" dirty="0" smtClean="0"/>
          </a:p>
          <a:p>
            <a:r>
              <a:rPr lang="es-CO" dirty="0" smtClean="0"/>
              <a:t>La disponibilidad de recursos y la sostenibilidad del sistema son condición necesaria para garantizar el derecho a la salud de la población. De aquí que los asuntos comerciales, financieros y económicos pasen al primer plano de las decisiones de política farmacéutica al tiempo que los objetivos de salud se asumen como preestablecidos en el mejor de los casos o llegan, incluso, a ser ubicados en planos secundarios. </a:t>
            </a:r>
          </a:p>
          <a:p>
            <a:endParaRPr lang="es-CO" dirty="0" smtClean="0"/>
          </a:p>
          <a:p>
            <a:r>
              <a:rPr lang="es-CO" dirty="0" smtClean="0"/>
              <a:t>Frente a lo anterior, la política farmacéutica aquí presentada pretende </a:t>
            </a:r>
            <a:r>
              <a:rPr lang="es-CO" dirty="0" err="1" smtClean="0"/>
              <a:t>refocalizar</a:t>
            </a:r>
            <a:r>
              <a:rPr lang="es-CO" dirty="0" smtClean="0"/>
              <a:t> el centro de su acción en los objetivos de salud. Se concibe, entonces, como un conjunto de estrategias articuladas dirigidas a maximizar los resultados en salud mediante la  racionalización de la dispensación y el consumo; por esta vía, la contención de la “inflación farmacéutica” resulta un efecto deseado de la política, pero no es su centro.  </a:t>
            </a:r>
          </a:p>
          <a:p>
            <a:endParaRPr lang="es-CO" dirty="0" smtClean="0"/>
          </a:p>
          <a:p>
            <a:r>
              <a:rPr lang="es-CO" dirty="0" smtClean="0"/>
              <a:t>Las acciones estratégicas sobre precios, corresponden a las intervenciones típicamente urgentes cuyos efectos habrán de observarse en el corto plazo. Por el contrario, las estrategias que actúan sobre cómo se comportan las cantidades vendidas y consumidas de medicamentos son de carácter estructural, de más lenta maduración, dado que actúan sobre variables de comportamiento de los agentes. </a:t>
            </a:r>
          </a:p>
          <a:p>
            <a:endParaRPr lang="es-CO" dirty="0" smtClean="0">
              <a:solidFill>
                <a:schemeClr val="tx2"/>
              </a:solidFill>
            </a:endParaRPr>
          </a:p>
          <a:p>
            <a:pPr eaLnBrk="1" hangingPunct="1"/>
            <a:endParaRPr lang="es-E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4008261" y="8824914"/>
            <a:ext cx="2985911" cy="503237"/>
          </a:xfrm>
          <a:prstGeom prst="rect">
            <a:avLst/>
          </a:prstGeom>
          <a:noFill/>
          <a:ln w="9525">
            <a:noFill/>
            <a:miter lim="800000"/>
            <a:headEnd/>
            <a:tailEnd/>
          </a:ln>
        </p:spPr>
        <p:txBody>
          <a:bodyPr lIns="93660" tIns="46831" rIns="93660" bIns="46831" anchor="b"/>
          <a:lstStyle/>
          <a:p>
            <a:pPr algn="r" defTabSz="936627"/>
            <a:fld id="{86C9E39D-FBDB-49BB-BDF2-D7A616370064}" type="slidenum">
              <a:rPr lang="es-ES_tradnl" sz="1200">
                <a:latin typeface="Arial" charset="0"/>
              </a:rPr>
              <a:pPr algn="r" defTabSz="936627"/>
              <a:t>9</a:t>
            </a:fld>
            <a:endParaRPr lang="es-ES_tradnl" sz="1200" dirty="0">
              <a:latin typeface="Arial"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Rectángulo"/>
          <p:cNvSpPr/>
          <p:nvPr userDrawn="1"/>
        </p:nvSpPr>
        <p:spPr>
          <a:xfrm>
            <a:off x="0" y="0"/>
            <a:ext cx="9144000" cy="6858000"/>
          </a:xfrm>
          <a:prstGeom prst="rect">
            <a:avLst/>
          </a:prstGeom>
          <a:solidFill>
            <a:srgbClr val="00A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1 Título"/>
          <p:cNvSpPr>
            <a:spLocks noGrp="1"/>
          </p:cNvSpPr>
          <p:nvPr>
            <p:ph type="ctrTitle"/>
          </p:nvPr>
        </p:nvSpPr>
        <p:spPr>
          <a:xfrm>
            <a:off x="685800" y="2130425"/>
            <a:ext cx="7772400" cy="1470025"/>
          </a:xfrm>
        </p:spPr>
        <p:txBody>
          <a:bodyPr/>
          <a:lstStyle>
            <a:lvl1pPr algn="r">
              <a:defRPr b="1">
                <a:solidFill>
                  <a:schemeClr val="bg1"/>
                </a:solidFill>
              </a:defRPr>
            </a:lvl1pPr>
          </a:lstStyle>
          <a:p>
            <a:r>
              <a:rPr lang="es-ES" dirty="0" smtClean="0"/>
              <a:t>Haga clic para modificar el estilo de título del patrón</a:t>
            </a:r>
            <a:endParaRPr lang="es-CO" dirty="0"/>
          </a:p>
        </p:txBody>
      </p:sp>
      <p:sp>
        <p:nvSpPr>
          <p:cNvPr id="3" name="2 Subtítulo"/>
          <p:cNvSpPr>
            <a:spLocks noGrp="1"/>
          </p:cNvSpPr>
          <p:nvPr>
            <p:ph type="subTitle" idx="1"/>
          </p:nvPr>
        </p:nvSpPr>
        <p:spPr>
          <a:xfrm>
            <a:off x="2123728" y="3861048"/>
            <a:ext cx="6400800" cy="1126976"/>
          </a:xfrm>
        </p:spPr>
        <p:txBody>
          <a:bodyPr>
            <a:normAutofit/>
          </a:bodyPr>
          <a:lstStyle>
            <a:lvl1pPr marL="0" indent="0" algn="r">
              <a:buNone/>
              <a:defRPr sz="3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
        <p:nvSpPr>
          <p:cNvPr id="10" name="9 Rectángulo redondeado"/>
          <p:cNvSpPr/>
          <p:nvPr userDrawn="1"/>
        </p:nvSpPr>
        <p:spPr>
          <a:xfrm>
            <a:off x="-180528" y="5085184"/>
            <a:ext cx="5148064" cy="1224136"/>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2" name="Picture 2"/>
          <p:cNvPicPr>
            <a:picLocks noChangeAspect="1" noChangeArrowheads="1"/>
          </p:cNvPicPr>
          <p:nvPr userDrawn="1"/>
        </p:nvPicPr>
        <p:blipFill>
          <a:blip r:embed="rId2" cstate="print"/>
          <a:srcRect/>
          <a:stretch>
            <a:fillRect/>
          </a:stretch>
        </p:blipFill>
        <p:spPr bwMode="auto">
          <a:xfrm>
            <a:off x="0" y="5157192"/>
            <a:ext cx="3427289" cy="1133469"/>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xfrm>
            <a:off x="457200" y="6356350"/>
            <a:ext cx="2133600" cy="365125"/>
          </a:xfrm>
          <a:prstGeom prst="rect">
            <a:avLst/>
          </a:prstGeom>
          <a:ln/>
        </p:spPr>
        <p:txBody>
          <a:bodyPr/>
          <a:lstStyle>
            <a:lvl1pPr>
              <a:defRPr/>
            </a:lvl1pPr>
          </a:lstStyle>
          <a:p>
            <a:pPr>
              <a:defRPr/>
            </a:pPr>
            <a:endParaRPr lang="es-ES"/>
          </a:p>
        </p:txBody>
      </p:sp>
      <p:sp>
        <p:nvSpPr>
          <p:cNvPr id="5" name="Rectangle 5"/>
          <p:cNvSpPr>
            <a:spLocks noGrp="1" noChangeArrowheads="1"/>
          </p:cNvSpPr>
          <p:nvPr>
            <p:ph type="ftr" sz="quarter" idx="11"/>
          </p:nvPr>
        </p:nvSpPr>
        <p:spPr>
          <a:xfrm>
            <a:off x="3124200" y="6356350"/>
            <a:ext cx="2895600" cy="365125"/>
          </a:xfrm>
          <a:prstGeom prst="rect">
            <a:avLst/>
          </a:prstGeom>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xfrm>
            <a:off x="6553200" y="6356350"/>
            <a:ext cx="2133600" cy="365125"/>
          </a:xfrm>
          <a:prstGeom prst="rect">
            <a:avLst/>
          </a:prstGeom>
          <a:ln/>
        </p:spPr>
        <p:txBody>
          <a:bodyPr/>
          <a:lstStyle>
            <a:lvl1pPr>
              <a:defRPr/>
            </a:lvl1pPr>
          </a:lstStyle>
          <a:p>
            <a:pPr>
              <a:defRPr/>
            </a:pPr>
            <a:fld id="{6CBC204F-AD84-4293-817B-C3292A8F81F4}" type="slidenum">
              <a:rPr lang="es-ES"/>
              <a:pPr>
                <a:defRPr/>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xfrm>
            <a:off x="457200" y="6356350"/>
            <a:ext cx="2133600" cy="365125"/>
          </a:xfrm>
          <a:prstGeom prst="rect">
            <a:avLst/>
          </a:prstGeom>
          <a:ln/>
        </p:spPr>
        <p:txBody>
          <a:bodyPr/>
          <a:lstStyle>
            <a:lvl1pPr>
              <a:defRPr/>
            </a:lvl1pPr>
          </a:lstStyle>
          <a:p>
            <a:pPr>
              <a:defRPr/>
            </a:pPr>
            <a:endParaRPr lang="es-ES"/>
          </a:p>
        </p:txBody>
      </p:sp>
      <p:sp>
        <p:nvSpPr>
          <p:cNvPr id="5" name="Rectangle 5"/>
          <p:cNvSpPr>
            <a:spLocks noGrp="1" noChangeArrowheads="1"/>
          </p:cNvSpPr>
          <p:nvPr>
            <p:ph type="ftr" sz="quarter" idx="11"/>
          </p:nvPr>
        </p:nvSpPr>
        <p:spPr>
          <a:xfrm>
            <a:off x="3124200" y="6356350"/>
            <a:ext cx="2895600" cy="365125"/>
          </a:xfrm>
          <a:prstGeom prst="rect">
            <a:avLst/>
          </a:prstGeom>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xfrm>
            <a:off x="6553200" y="6356350"/>
            <a:ext cx="2133600" cy="365125"/>
          </a:xfrm>
          <a:prstGeom prst="rect">
            <a:avLst/>
          </a:prstGeom>
          <a:ln/>
        </p:spPr>
        <p:txBody>
          <a:bodyPr/>
          <a:lstStyle>
            <a:lvl1pPr>
              <a:defRPr/>
            </a:lvl1pPr>
          </a:lstStyle>
          <a:p>
            <a:pPr>
              <a:defRPr/>
            </a:pPr>
            <a:fld id="{6CBC204F-AD84-4293-817B-C3292A8F81F4}" type="slidenum">
              <a:rPr lang="es-ES"/>
              <a:pPr>
                <a:defRPr/>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1_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515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4"/>
          <p:cNvSpPr>
            <a:spLocks noGrp="1" noChangeArrowheads="1"/>
          </p:cNvSpPr>
          <p:nvPr>
            <p:ph type="dt" sz="half" idx="10"/>
          </p:nvPr>
        </p:nvSpPr>
        <p:spPr>
          <a:xfrm>
            <a:off x="457200" y="6356350"/>
            <a:ext cx="2133600" cy="365125"/>
          </a:xfrm>
          <a:prstGeom prst="rect">
            <a:avLst/>
          </a:prstGeom>
          <a:ln/>
        </p:spPr>
        <p:txBody>
          <a:bodyPr/>
          <a:lstStyle>
            <a:lvl1pPr>
              <a:defRPr/>
            </a:lvl1pPr>
          </a:lstStyle>
          <a:p>
            <a:pPr>
              <a:defRPr/>
            </a:pPr>
            <a:endParaRPr lang="es-ES"/>
          </a:p>
        </p:txBody>
      </p:sp>
      <p:sp>
        <p:nvSpPr>
          <p:cNvPr id="4" name="Rectangle 5"/>
          <p:cNvSpPr>
            <a:spLocks noGrp="1" noChangeArrowheads="1"/>
          </p:cNvSpPr>
          <p:nvPr>
            <p:ph type="ftr" sz="quarter" idx="11"/>
          </p:nvPr>
        </p:nvSpPr>
        <p:spPr>
          <a:xfrm>
            <a:off x="3124200" y="6356350"/>
            <a:ext cx="2895600" cy="365125"/>
          </a:xfrm>
          <a:prstGeom prst="rect">
            <a:avLst/>
          </a:prstGeom>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xfrm>
            <a:off x="6553200" y="6356350"/>
            <a:ext cx="2133600" cy="365125"/>
          </a:xfrm>
          <a:prstGeom prst="rect">
            <a:avLst/>
          </a:prstGeom>
          <a:ln/>
        </p:spPr>
        <p:txBody>
          <a:bodyPr/>
          <a:lstStyle>
            <a:lvl1pPr>
              <a:defRPr/>
            </a:lvl1pPr>
          </a:lstStyle>
          <a:p>
            <a:pPr>
              <a:defRPr/>
            </a:pPr>
            <a:fld id="{B66CC1F5-2CD5-437D-92AC-1CE888EEC2E0}" type="slidenum">
              <a:rPr lang="es-ES"/>
              <a:pPr>
                <a:defRPr/>
              </a:pPr>
              <a:t>‹Nº›</a:t>
            </a:fld>
            <a:endParaRPr lang="es-E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4" name="Rectangle 4"/>
          <p:cNvSpPr>
            <a:spLocks noGrp="1" noChangeArrowheads="1"/>
          </p:cNvSpPr>
          <p:nvPr>
            <p:ph type="dt" sz="half" idx="10"/>
          </p:nvPr>
        </p:nvSpPr>
        <p:spPr>
          <a:xfrm>
            <a:off x="457200" y="6356350"/>
            <a:ext cx="2133600" cy="365125"/>
          </a:xfrm>
          <a:prstGeom prst="rect">
            <a:avLst/>
          </a:prstGeom>
          <a:ln/>
        </p:spPr>
        <p:txBody>
          <a:bodyPr/>
          <a:lstStyle>
            <a:lvl1pPr>
              <a:defRPr/>
            </a:lvl1pPr>
          </a:lstStyle>
          <a:p>
            <a:pPr>
              <a:defRPr/>
            </a:pPr>
            <a:endParaRPr lang="es-ES"/>
          </a:p>
        </p:txBody>
      </p:sp>
      <p:sp>
        <p:nvSpPr>
          <p:cNvPr id="5" name="Rectangle 5"/>
          <p:cNvSpPr>
            <a:spLocks noGrp="1" noChangeArrowheads="1"/>
          </p:cNvSpPr>
          <p:nvPr>
            <p:ph type="ftr" sz="quarter" idx="11"/>
          </p:nvPr>
        </p:nvSpPr>
        <p:spPr>
          <a:xfrm>
            <a:off x="3124200" y="6356350"/>
            <a:ext cx="2895600" cy="365125"/>
          </a:xfrm>
          <a:prstGeom prst="rect">
            <a:avLst/>
          </a:prstGeom>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xfrm>
            <a:off x="6553200" y="6356350"/>
            <a:ext cx="2133600" cy="365125"/>
          </a:xfrm>
          <a:prstGeom prst="rect">
            <a:avLst/>
          </a:prstGeom>
          <a:ln/>
        </p:spPr>
        <p:txBody>
          <a:bodyPr/>
          <a:lstStyle>
            <a:lvl1pPr>
              <a:defRPr/>
            </a:lvl1pPr>
          </a:lstStyle>
          <a:p>
            <a:pPr>
              <a:defRPr/>
            </a:pPr>
            <a:fld id="{D8575E63-CF84-4D3E-8CB2-A8D2692680D7}"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779912" y="260648"/>
            <a:ext cx="4906888" cy="1156990"/>
          </a:xfrm>
        </p:spPr>
        <p:txBody>
          <a:bodyPr/>
          <a:lstStyle/>
          <a:p>
            <a:r>
              <a:rPr lang="es-ES" dirty="0" smtClean="0"/>
              <a:t>Haga clic para modificar el estilo </a:t>
            </a:r>
            <a:endParaRPr lang="es-CO" dirty="0"/>
          </a:p>
        </p:txBody>
      </p:sp>
      <p:sp>
        <p:nvSpPr>
          <p:cNvPr id="3" name="2 Marcador de contenido"/>
          <p:cNvSpPr>
            <a:spLocks noGrp="1"/>
          </p:cNvSpPr>
          <p:nvPr>
            <p:ph idx="1"/>
          </p:nvPr>
        </p:nvSpPr>
        <p:spPr/>
        <p:txBody>
          <a:bodyPr/>
          <a:lstStyle>
            <a:lvl1pPr>
              <a:defRPr>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a:t>
            </a:r>
            <a:r>
              <a:rPr lang="es-ES" dirty="0" err="1" smtClean="0"/>
              <a:t>pa</a:t>
            </a:r>
            <a:endParaRPr lang="es-CO" dirty="0"/>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E911CB4B-E9E3-4E94-B6F1-E744466BA205}" type="datetimeFigureOut">
              <a:rPr lang="es-CO" smtClean="0"/>
              <a:pPr/>
              <a:t>09/05/2013</a:t>
            </a:fld>
            <a:endParaRPr lang="es-CO"/>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0E653EF8-46C7-4E85-9995-A7C921BC77F9}"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2627784" y="260648"/>
            <a:ext cx="6059016" cy="1156990"/>
          </a:xfrm>
          <a:prstGeom prst="rect">
            <a:avLst/>
          </a:prstGeom>
        </p:spPr>
        <p:txBody>
          <a:bodyPr vert="horz" lIns="91440" tIns="45720" rIns="91440" bIns="45720" rtlCol="0" anchor="ctr">
            <a:normAutofit/>
          </a:bodyPr>
          <a:lstStyle/>
          <a:p>
            <a:r>
              <a:rPr lang="es-ES" dirty="0" smtClean="0"/>
              <a:t>Haga clic para modificar el estilo de título del </a:t>
            </a:r>
            <a:r>
              <a:rPr lang="es-ES" dirty="0" err="1" smtClean="0"/>
              <a:t>pat</a:t>
            </a:r>
            <a:endParaRPr lang="es-CO" dirty="0"/>
          </a:p>
        </p:txBody>
      </p:sp>
      <p:sp>
        <p:nvSpPr>
          <p:cNvPr id="3" name="2 Marcador de texto"/>
          <p:cNvSpPr>
            <a:spLocks noGrp="1"/>
          </p:cNvSpPr>
          <p:nvPr>
            <p:ph type="body" idx="1"/>
          </p:nvPr>
        </p:nvSpPr>
        <p:spPr>
          <a:xfrm>
            <a:off x="457200" y="1600200"/>
            <a:ext cx="8229600" cy="478112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Rectángulo"/>
          <p:cNvSpPr/>
          <p:nvPr userDrawn="1"/>
        </p:nvSpPr>
        <p:spPr>
          <a:xfrm>
            <a:off x="0" y="6453336"/>
            <a:ext cx="9144000" cy="404664"/>
          </a:xfrm>
          <a:prstGeom prst="rect">
            <a:avLst/>
          </a:prstGeom>
          <a:solidFill>
            <a:srgbClr val="00A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8" name="Picture 2"/>
          <p:cNvPicPr>
            <a:picLocks noChangeAspect="1" noChangeArrowheads="1"/>
          </p:cNvPicPr>
          <p:nvPr userDrawn="1"/>
        </p:nvPicPr>
        <p:blipFill>
          <a:blip r:embed="rId17" cstate="print"/>
          <a:srcRect/>
          <a:stretch>
            <a:fillRect/>
          </a:stretch>
        </p:blipFill>
        <p:spPr bwMode="auto">
          <a:xfrm>
            <a:off x="71422" y="332656"/>
            <a:ext cx="2556362" cy="8454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Lst>
  <p:txStyles>
    <p:titleStyle>
      <a:lvl1pPr algn="l" defTabSz="914400" rtl="0" eaLnBrk="1" latinLnBrk="0" hangingPunct="1">
        <a:spcBef>
          <a:spcPct val="0"/>
        </a:spcBef>
        <a:buNone/>
        <a:defRPr sz="4400" b="1" kern="1200">
          <a:solidFill>
            <a:srgbClr val="00A0BA"/>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50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6024" y="692696"/>
            <a:ext cx="8204448" cy="1686049"/>
          </a:xfrm>
        </p:spPr>
        <p:txBody>
          <a:bodyPr>
            <a:noAutofit/>
          </a:bodyPr>
          <a:lstStyle/>
          <a:p>
            <a:r>
              <a:rPr lang="es-CO" sz="3200" dirty="0" smtClean="0">
                <a:latin typeface="Arial" pitchFamily="34" charset="0"/>
                <a:cs typeface="Arial" pitchFamily="34" charset="0"/>
              </a:rPr>
              <a:t>Colombia: nueva política farmacéutica </a:t>
            </a:r>
            <a:br>
              <a:rPr lang="es-CO" sz="3200" dirty="0" smtClean="0">
                <a:latin typeface="Arial" pitchFamily="34" charset="0"/>
                <a:cs typeface="Arial" pitchFamily="34" charset="0"/>
              </a:rPr>
            </a:br>
            <a:r>
              <a:rPr lang="es-CO" sz="2400" dirty="0" err="1" smtClean="0">
                <a:latin typeface="Arial" pitchFamily="34" charset="0"/>
                <a:cs typeface="Arial" pitchFamily="34" charset="0"/>
              </a:rPr>
              <a:t>Conpes</a:t>
            </a:r>
            <a:r>
              <a:rPr lang="es-CO" sz="2400" dirty="0" smtClean="0">
                <a:latin typeface="Arial" pitchFamily="34" charset="0"/>
                <a:cs typeface="Arial" pitchFamily="34" charset="0"/>
              </a:rPr>
              <a:t> Social No. 155</a:t>
            </a:r>
            <a:r>
              <a:rPr lang="es-CO" sz="3200" dirty="0" smtClean="0">
                <a:latin typeface="Arial" pitchFamily="34" charset="0"/>
                <a:cs typeface="Arial" pitchFamily="34" charset="0"/>
              </a:rPr>
              <a:t/>
            </a:r>
            <a:br>
              <a:rPr lang="es-CO" sz="3200" dirty="0" smtClean="0">
                <a:latin typeface="Arial" pitchFamily="34" charset="0"/>
                <a:cs typeface="Arial" pitchFamily="34" charset="0"/>
              </a:rPr>
            </a:br>
            <a:endParaRPr lang="es-CO" sz="3200" dirty="0" smtClean="0">
              <a:latin typeface="Arial" pitchFamily="34" charset="0"/>
              <a:cs typeface="Arial" pitchFamily="34" charset="0"/>
            </a:endParaRPr>
          </a:p>
        </p:txBody>
      </p:sp>
      <p:sp>
        <p:nvSpPr>
          <p:cNvPr id="3" name="2 Subtítulo"/>
          <p:cNvSpPr>
            <a:spLocks noGrp="1"/>
          </p:cNvSpPr>
          <p:nvPr>
            <p:ph type="subTitle" idx="1"/>
          </p:nvPr>
        </p:nvSpPr>
        <p:spPr>
          <a:xfrm>
            <a:off x="2571736" y="4286256"/>
            <a:ext cx="6228184" cy="982960"/>
          </a:xfrm>
        </p:spPr>
        <p:txBody>
          <a:bodyPr>
            <a:normAutofit fontScale="92500" lnSpcReduction="20000"/>
          </a:bodyPr>
          <a:lstStyle/>
          <a:p>
            <a:r>
              <a:rPr lang="es-CO" sz="2000" b="1" dirty="0" smtClean="0"/>
              <a:t> Rodrigo Moreira Silva</a:t>
            </a:r>
          </a:p>
          <a:p>
            <a:r>
              <a:rPr lang="es-CO" sz="2000" b="1" dirty="0" smtClean="0"/>
              <a:t>Asesor del Despacho</a:t>
            </a:r>
          </a:p>
          <a:p>
            <a:r>
              <a:rPr lang="es-CO" sz="2000" b="1" dirty="0" smtClean="0"/>
              <a:t>Bogotá, mayo 9 de 2013</a:t>
            </a:r>
          </a:p>
        </p:txBody>
      </p:sp>
      <p:sp>
        <p:nvSpPr>
          <p:cNvPr id="5" name="14 Marcador de texto"/>
          <p:cNvSpPr>
            <a:spLocks/>
          </p:cNvSpPr>
          <p:nvPr/>
        </p:nvSpPr>
        <p:spPr bwMode="auto">
          <a:xfrm>
            <a:off x="714348" y="2571744"/>
            <a:ext cx="8066088" cy="1512887"/>
          </a:xfrm>
          <a:prstGeom prst="rect">
            <a:avLst/>
          </a:prstGeom>
          <a:noFill/>
          <a:ln w="9525">
            <a:noFill/>
            <a:miter lim="800000"/>
            <a:headEnd/>
            <a:tailEnd/>
          </a:ln>
        </p:spPr>
        <p:txBody>
          <a:bodyPr/>
          <a:lstStyle/>
          <a:p>
            <a:pPr algn="r"/>
            <a:r>
              <a:rPr lang="es-CO" sz="2400" b="1" dirty="0" err="1" smtClean="0">
                <a:solidFill>
                  <a:schemeClr val="bg1"/>
                </a:solidFill>
                <a:latin typeface="Arial Narrow" pitchFamily="34" charset="0"/>
              </a:rPr>
              <a:t>Encuento</a:t>
            </a:r>
            <a:r>
              <a:rPr lang="es-CO" sz="2400" b="1" dirty="0" smtClean="0">
                <a:solidFill>
                  <a:schemeClr val="bg1"/>
                </a:solidFill>
                <a:latin typeface="Arial Narrow" pitchFamily="34" charset="0"/>
              </a:rPr>
              <a:t> “Desafíos y oportunidades para </a:t>
            </a:r>
          </a:p>
          <a:p>
            <a:pPr algn="r"/>
            <a:r>
              <a:rPr lang="es-CO" sz="2400" b="1" dirty="0" smtClean="0">
                <a:solidFill>
                  <a:schemeClr val="bg1"/>
                </a:solidFill>
                <a:latin typeface="Arial Narrow" pitchFamily="34" charset="0"/>
              </a:rPr>
              <a:t>la equidad </a:t>
            </a:r>
            <a:r>
              <a:rPr lang="es-CO" sz="2400" b="1" dirty="0" smtClean="0">
                <a:solidFill>
                  <a:schemeClr val="bg1"/>
                </a:solidFill>
                <a:latin typeface="Arial Narrow" pitchFamily="34" charset="0"/>
              </a:rPr>
              <a:t>en el acceso a servicios de </a:t>
            </a:r>
            <a:r>
              <a:rPr lang="es-CO" sz="2400" b="1" dirty="0" smtClean="0">
                <a:solidFill>
                  <a:schemeClr val="bg1"/>
                </a:solidFill>
                <a:latin typeface="Arial Narrow" pitchFamily="34" charset="0"/>
              </a:rPr>
              <a:t>salud”</a:t>
            </a:r>
            <a:endParaRPr lang="es-CO" sz="2400" b="1" dirty="0" smtClean="0">
              <a:solidFill>
                <a:schemeClr val="bg1"/>
              </a:solidFill>
              <a:latin typeface="Arial Narrow" pitchFamily="34" charset="0"/>
            </a:endParaRPr>
          </a:p>
          <a:p>
            <a:pPr algn="r"/>
            <a:r>
              <a:rPr lang="es-CO" sz="2400" b="1" dirty="0" err="1" smtClean="0">
                <a:solidFill>
                  <a:schemeClr val="bg1"/>
                </a:solidFill>
                <a:latin typeface="Arial Narrow" pitchFamily="34" charset="0"/>
              </a:rPr>
              <a:t>Eurosocial</a:t>
            </a:r>
            <a:endParaRPr lang="es-CO" sz="2400" b="1" dirty="0" smtClean="0">
              <a:solidFill>
                <a:schemeClr val="bg1"/>
              </a:solidFill>
              <a:latin typeface="Arial Narrow" pitchFamily="34" charset="0"/>
            </a:endParaRPr>
          </a:p>
          <a:p>
            <a:pPr algn="r"/>
            <a:endParaRPr lang="es-CO" sz="2800" b="1" dirty="0" smtClean="0">
              <a:solidFill>
                <a:schemeClr val="bg1"/>
              </a:solidFill>
              <a:latin typeface="Arial Narrow" pitchFamily="34" charset="0"/>
            </a:endParaRPr>
          </a:p>
          <a:p>
            <a:pPr algn="r"/>
            <a:endParaRPr lang="es-CO" sz="2800" b="1" dirty="0" smtClean="0">
              <a:solidFill>
                <a:schemeClr val="bg1"/>
              </a:solidFill>
              <a:latin typeface="Arial Narrow" pitchFamily="34" charset="0"/>
            </a:endParaRPr>
          </a:p>
          <a:p>
            <a:pPr algn="r"/>
            <a:endParaRPr lang="es-CO" sz="2800" b="1" dirty="0" smtClean="0">
              <a:solidFill>
                <a:schemeClr val="bg1"/>
              </a:solidFill>
              <a:latin typeface="Arial Narrow" pitchFamily="34" charset="0"/>
            </a:endParaRPr>
          </a:p>
          <a:p>
            <a:pPr algn="r"/>
            <a:endParaRPr lang="es-CO" sz="2800" b="1" dirty="0">
              <a:solidFill>
                <a:schemeClr val="bg1"/>
              </a:solidFill>
              <a:latin typeface="Arial Narrow" pitchFamily="34" charset="0"/>
            </a:endParaRPr>
          </a:p>
          <a:p>
            <a:pPr algn="r">
              <a:spcBef>
                <a:spcPct val="20000"/>
              </a:spcBef>
            </a:pPr>
            <a:endParaRPr lang="es-CO" sz="2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357158" y="1500174"/>
            <a:ext cx="8568952" cy="3385542"/>
          </a:xfrm>
          <a:prstGeom prst="rect">
            <a:avLst/>
          </a:prstGeom>
          <a:noFill/>
        </p:spPr>
        <p:txBody>
          <a:bodyPr wrap="square" rtlCol="0">
            <a:spAutoFit/>
          </a:bodyPr>
          <a:lstStyle/>
          <a:p>
            <a:pPr algn="ctr"/>
            <a:endParaRPr lang="es-CO" sz="2000" b="1" dirty="0" smtClean="0">
              <a:solidFill>
                <a:schemeClr val="tx2"/>
              </a:solidFill>
              <a:latin typeface="Arial Narrow" pitchFamily="34" charset="0"/>
            </a:endParaRPr>
          </a:p>
          <a:p>
            <a:pPr algn="ctr"/>
            <a:r>
              <a:rPr lang="es-CO" sz="2000" b="1" dirty="0" smtClean="0">
                <a:solidFill>
                  <a:schemeClr val="tx2"/>
                </a:solidFill>
                <a:latin typeface="Arial Narrow" pitchFamily="34" charset="0"/>
              </a:rPr>
              <a:t>Los medicamentos son bienes meritorios *</a:t>
            </a:r>
          </a:p>
          <a:p>
            <a:pPr algn="ctr"/>
            <a:endParaRPr lang="es-CO" sz="2000" b="1" dirty="0">
              <a:solidFill>
                <a:schemeClr val="tx2"/>
              </a:solidFill>
              <a:latin typeface="Arial Narrow" pitchFamily="34" charset="0"/>
            </a:endParaRPr>
          </a:p>
          <a:p>
            <a:pPr algn="ctr"/>
            <a:endParaRPr lang="es-CO" sz="2000" b="1" dirty="0" smtClean="0">
              <a:solidFill>
                <a:schemeClr val="tx2"/>
              </a:solidFill>
              <a:latin typeface="Arial Narrow" pitchFamily="34" charset="0"/>
            </a:endParaRPr>
          </a:p>
          <a:p>
            <a:pPr algn="ctr"/>
            <a:r>
              <a:rPr lang="es-CO" sz="2000" b="1" dirty="0" smtClean="0">
                <a:solidFill>
                  <a:schemeClr val="tx2"/>
                </a:solidFill>
                <a:latin typeface="Arial Narrow" pitchFamily="34" charset="0"/>
              </a:rPr>
              <a:t>Es necesario intervenir para conciliar los intereses de quienes producen medicamentos con los intereses en salud pública  </a:t>
            </a:r>
          </a:p>
          <a:p>
            <a:pPr algn="ctr"/>
            <a:endParaRPr lang="es-CO" sz="2000" b="1" dirty="0">
              <a:solidFill>
                <a:schemeClr val="tx2"/>
              </a:solidFill>
              <a:latin typeface="Arial Narrow" pitchFamily="34" charset="0"/>
            </a:endParaRPr>
          </a:p>
          <a:p>
            <a:pPr algn="ctr"/>
            <a:endParaRPr lang="es-CO" sz="2000" b="1" dirty="0" smtClean="0">
              <a:solidFill>
                <a:schemeClr val="tx2"/>
              </a:solidFill>
              <a:latin typeface="Arial Narrow" pitchFamily="34" charset="0"/>
            </a:endParaRPr>
          </a:p>
          <a:p>
            <a:r>
              <a:rPr lang="es-CO" b="1" dirty="0" smtClean="0">
                <a:solidFill>
                  <a:schemeClr val="tx2"/>
                </a:solidFill>
                <a:latin typeface="Arial Narrow" pitchFamily="34" charset="0"/>
              </a:rPr>
              <a:t>                          Corto Plazo         		                  Largo Plazo  </a:t>
            </a:r>
          </a:p>
          <a:p>
            <a:r>
              <a:rPr lang="es-CO" sz="1600" b="1" dirty="0" smtClean="0">
                <a:solidFill>
                  <a:schemeClr val="tx2"/>
                </a:solidFill>
                <a:latin typeface="Arial Narrow" pitchFamily="34" charset="0"/>
              </a:rPr>
              <a:t>           </a:t>
            </a:r>
          </a:p>
          <a:p>
            <a:r>
              <a:rPr lang="es-CO" sz="2000" b="1" dirty="0" smtClean="0">
                <a:solidFill>
                  <a:schemeClr val="tx2"/>
                </a:solidFill>
                <a:latin typeface="Arial Narrow" pitchFamily="34" charset="0"/>
              </a:rPr>
              <a:t>                       </a:t>
            </a:r>
            <a:endParaRPr lang="es-CO" sz="2000" b="1" dirty="0">
              <a:solidFill>
                <a:schemeClr val="tx2"/>
              </a:solidFill>
              <a:latin typeface="Arial Narrow" pitchFamily="34" charset="0"/>
            </a:endParaRPr>
          </a:p>
        </p:txBody>
      </p:sp>
      <p:sp>
        <p:nvSpPr>
          <p:cNvPr id="13" name="12 Flecha abajo"/>
          <p:cNvSpPr/>
          <p:nvPr/>
        </p:nvSpPr>
        <p:spPr bwMode="auto">
          <a:xfrm>
            <a:off x="4139952" y="2276302"/>
            <a:ext cx="648072" cy="438318"/>
          </a:xfrm>
          <a:prstGeom prst="downArrow">
            <a:avLst/>
          </a:prstGeom>
          <a:solidFill>
            <a:schemeClr val="tx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2"/>
              </a:solidFill>
              <a:effectLst>
                <a:outerShdw blurRad="38100" dist="38100" dir="2700000" algn="tl">
                  <a:srgbClr val="000000">
                    <a:alpha val="43137"/>
                  </a:srgbClr>
                </a:outerShdw>
              </a:effectLst>
              <a:latin typeface="Arial" charset="0"/>
            </a:endParaRPr>
          </a:p>
        </p:txBody>
      </p:sp>
      <p:sp>
        <p:nvSpPr>
          <p:cNvPr id="14" name="13 Flecha abajo"/>
          <p:cNvSpPr/>
          <p:nvPr/>
        </p:nvSpPr>
        <p:spPr bwMode="auto">
          <a:xfrm>
            <a:off x="2071670" y="3500438"/>
            <a:ext cx="648072" cy="428628"/>
          </a:xfrm>
          <a:prstGeom prst="downArrow">
            <a:avLst/>
          </a:prstGeom>
          <a:solidFill>
            <a:schemeClr val="accent1">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2"/>
              </a:solidFill>
              <a:effectLst>
                <a:outerShdw blurRad="38100" dist="38100" dir="2700000" algn="tl">
                  <a:srgbClr val="000000">
                    <a:alpha val="43137"/>
                  </a:srgbClr>
                </a:outerShdw>
              </a:effectLst>
              <a:latin typeface="Arial" charset="0"/>
            </a:endParaRPr>
          </a:p>
        </p:txBody>
      </p:sp>
      <p:sp>
        <p:nvSpPr>
          <p:cNvPr id="15" name="14 Flecha abajo"/>
          <p:cNvSpPr/>
          <p:nvPr/>
        </p:nvSpPr>
        <p:spPr bwMode="auto">
          <a:xfrm>
            <a:off x="6143636" y="3500438"/>
            <a:ext cx="648072" cy="433758"/>
          </a:xfrm>
          <a:prstGeom prst="downArrow">
            <a:avLst/>
          </a:prstGeom>
          <a:solidFill>
            <a:schemeClr val="tx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CO" sz="1800" b="0" i="0" u="none" strike="noStrike" cap="none" normalizeH="0" baseline="0" smtClean="0">
              <a:ln>
                <a:noFill/>
              </a:ln>
              <a:solidFill>
                <a:schemeClr val="tx2"/>
              </a:solidFill>
              <a:effectLst>
                <a:outerShdw blurRad="38100" dist="38100" dir="2700000" algn="tl">
                  <a:srgbClr val="000000">
                    <a:alpha val="43137"/>
                  </a:srgbClr>
                </a:outerShdw>
              </a:effectLst>
              <a:latin typeface="Arial" charset="0"/>
            </a:endParaRPr>
          </a:p>
        </p:txBody>
      </p:sp>
      <p:sp>
        <p:nvSpPr>
          <p:cNvPr id="7" name="6 CuadroTexto"/>
          <p:cNvSpPr txBox="1"/>
          <p:nvPr/>
        </p:nvSpPr>
        <p:spPr>
          <a:xfrm>
            <a:off x="1285852" y="6072206"/>
            <a:ext cx="6737742" cy="276999"/>
          </a:xfrm>
          <a:prstGeom prst="rect">
            <a:avLst/>
          </a:prstGeom>
          <a:noFill/>
        </p:spPr>
        <p:txBody>
          <a:bodyPr wrap="none" rtlCol="0">
            <a:spAutoFit/>
          </a:bodyPr>
          <a:lstStyle/>
          <a:p>
            <a:r>
              <a:rPr lang="es-CO" sz="1200" b="1" dirty="0" smtClean="0">
                <a:solidFill>
                  <a:schemeClr val="tx2"/>
                </a:solidFill>
                <a:latin typeface="Arial Narrow" pitchFamily="34" charset="0"/>
              </a:rPr>
              <a:t>* Producen externalidades positivas, el beneficio </a:t>
            </a:r>
            <a:r>
              <a:rPr lang="es-CO" sz="1200" b="1" i="1" dirty="0" smtClean="0">
                <a:solidFill>
                  <a:schemeClr val="tx2"/>
                </a:solidFill>
                <a:latin typeface="Arial Narrow" pitchFamily="34" charset="0"/>
              </a:rPr>
              <a:t>social</a:t>
            </a:r>
            <a:r>
              <a:rPr lang="es-CO" sz="1200" b="1" dirty="0" smtClean="0">
                <a:solidFill>
                  <a:schemeClr val="tx2"/>
                </a:solidFill>
                <a:latin typeface="Arial Narrow" pitchFamily="34" charset="0"/>
              </a:rPr>
              <a:t> es mayor al beneficio </a:t>
            </a:r>
            <a:r>
              <a:rPr lang="es-CO" sz="1200" b="1" i="1" dirty="0" smtClean="0">
                <a:solidFill>
                  <a:schemeClr val="tx2"/>
                </a:solidFill>
                <a:latin typeface="Arial Narrow" pitchFamily="34" charset="0"/>
              </a:rPr>
              <a:t>individual </a:t>
            </a:r>
            <a:r>
              <a:rPr lang="es-CO" sz="1200" b="1" dirty="0" smtClean="0">
                <a:solidFill>
                  <a:schemeClr val="tx2"/>
                </a:solidFill>
                <a:latin typeface="Arial Narrow" pitchFamily="34" charset="0"/>
              </a:rPr>
              <a:t>de quien lo produce</a:t>
            </a:r>
            <a:endParaRPr lang="es-ES" sz="1200" dirty="0">
              <a:solidFill>
                <a:schemeClr val="tx2"/>
              </a:solidFill>
            </a:endParaRPr>
          </a:p>
        </p:txBody>
      </p:sp>
      <p:sp>
        <p:nvSpPr>
          <p:cNvPr id="9" name="Text Box 14"/>
          <p:cNvSpPr txBox="1">
            <a:spLocks noChangeArrowheads="1"/>
          </p:cNvSpPr>
          <p:nvPr/>
        </p:nvSpPr>
        <p:spPr bwMode="auto">
          <a:xfrm>
            <a:off x="3214678" y="357166"/>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2. Enfoque conceptual, </a:t>
            </a:r>
            <a:r>
              <a:rPr lang="es-CO" sz="2000" b="1" kern="0" dirty="0" smtClean="0">
                <a:solidFill>
                  <a:schemeClr val="tx2">
                    <a:lumMod val="40000"/>
                    <a:lumOff val="60000"/>
                  </a:schemeClr>
                </a:solidFill>
              </a:rPr>
              <a:t>estrategias y metas</a:t>
            </a:r>
            <a:endParaRPr lang="es-ES" sz="2000" dirty="0">
              <a:solidFill>
                <a:schemeClr val="tx2">
                  <a:lumMod val="40000"/>
                  <a:lumOff val="60000"/>
                </a:schemeClr>
              </a:solidFill>
            </a:endParaRPr>
          </a:p>
        </p:txBody>
      </p:sp>
      <p:sp>
        <p:nvSpPr>
          <p:cNvPr id="11" name="10 Rectángulo"/>
          <p:cNvSpPr/>
          <p:nvPr/>
        </p:nvSpPr>
        <p:spPr>
          <a:xfrm>
            <a:off x="1357290" y="4357694"/>
            <a:ext cx="2714644" cy="738664"/>
          </a:xfrm>
          <a:prstGeom prst="rect">
            <a:avLst/>
          </a:prstGeom>
        </p:spPr>
        <p:txBody>
          <a:bodyPr wrap="square">
            <a:spAutoFit/>
          </a:bodyPr>
          <a:lstStyle/>
          <a:p>
            <a:pPr>
              <a:buFont typeface="Wingdings" pitchFamily="2" charset="2"/>
              <a:buChar char="q"/>
            </a:pPr>
            <a:r>
              <a:rPr lang="es-CO" sz="1400" dirty="0" smtClean="0">
                <a:solidFill>
                  <a:schemeClr val="tx2"/>
                </a:solidFill>
                <a:latin typeface="Arial Narrow" pitchFamily="34" charset="0"/>
              </a:rPr>
              <a:t>Intervenir precios donde se observen distorsiones</a:t>
            </a:r>
          </a:p>
          <a:p>
            <a:pPr>
              <a:buFont typeface="Wingdings" pitchFamily="2" charset="2"/>
              <a:buChar char="q"/>
            </a:pPr>
            <a:r>
              <a:rPr lang="es-CO" sz="1400" dirty="0" smtClean="0">
                <a:solidFill>
                  <a:schemeClr val="tx2"/>
                </a:solidFill>
                <a:latin typeface="Arial Narrow" pitchFamily="34" charset="0"/>
              </a:rPr>
              <a:t>Promoción de la competencia </a:t>
            </a:r>
            <a:endParaRPr lang="es-CO" sz="1400" dirty="0"/>
          </a:p>
        </p:txBody>
      </p:sp>
      <p:sp>
        <p:nvSpPr>
          <p:cNvPr id="12" name="11 Rectángulo"/>
          <p:cNvSpPr/>
          <p:nvPr/>
        </p:nvSpPr>
        <p:spPr>
          <a:xfrm>
            <a:off x="5572132" y="4286256"/>
            <a:ext cx="2500330" cy="954107"/>
          </a:xfrm>
          <a:prstGeom prst="rect">
            <a:avLst/>
          </a:prstGeom>
        </p:spPr>
        <p:txBody>
          <a:bodyPr wrap="square">
            <a:spAutoFit/>
          </a:bodyPr>
          <a:lstStyle/>
          <a:p>
            <a:pPr>
              <a:buFont typeface="Wingdings" pitchFamily="2" charset="2"/>
              <a:buChar char="q"/>
            </a:pPr>
            <a:r>
              <a:rPr lang="es-CO" sz="1400" dirty="0" smtClean="0">
                <a:solidFill>
                  <a:schemeClr val="tx2"/>
                </a:solidFill>
                <a:latin typeface="Arial Narrow" pitchFamily="34" charset="0"/>
              </a:rPr>
              <a:t>Actuar sobre comportamiento cultural de los agentes</a:t>
            </a:r>
          </a:p>
          <a:p>
            <a:pPr>
              <a:buFont typeface="Wingdings" pitchFamily="2" charset="2"/>
              <a:buChar char="q"/>
            </a:pPr>
            <a:r>
              <a:rPr lang="es-CO" sz="1400" dirty="0" smtClean="0">
                <a:solidFill>
                  <a:schemeClr val="tx2"/>
                </a:solidFill>
                <a:latin typeface="Arial Narrow" pitchFamily="34" charset="0"/>
              </a:rPr>
              <a:t>Controlar inducción indebida a la </a:t>
            </a:r>
            <a:r>
              <a:rPr lang="es-CO" sz="1400" dirty="0" err="1" smtClean="0">
                <a:solidFill>
                  <a:schemeClr val="tx2"/>
                </a:solidFill>
                <a:latin typeface="Arial Narrow" pitchFamily="34" charset="0"/>
              </a:rPr>
              <a:t>demana</a:t>
            </a:r>
            <a:endParaRPr lang="es-CO"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AutoShape 135"/>
          <p:cNvSpPr>
            <a:spLocks noChangeArrowheads="1"/>
          </p:cNvSpPr>
          <p:nvPr/>
        </p:nvSpPr>
        <p:spPr bwMode="auto">
          <a:xfrm>
            <a:off x="649289" y="1539141"/>
            <a:ext cx="2292350" cy="3509967"/>
          </a:xfrm>
          <a:prstGeom prst="roundRect">
            <a:avLst>
              <a:gd name="adj" fmla="val 4417"/>
            </a:avLst>
          </a:prstGeom>
          <a:solidFill>
            <a:srgbClr val="CDD8EF"/>
          </a:solidFill>
          <a:ln w="28575" algn="ctr">
            <a:noFill/>
            <a:round/>
            <a:headEnd/>
            <a:tailEnd/>
          </a:ln>
        </p:spPr>
        <p:txBody>
          <a:bodyPr lIns="18000" tIns="72000" rIns="18000" bIns="72000" anchor="ctr"/>
          <a:lstStyle/>
          <a:p>
            <a:endParaRPr lang="es-CO"/>
          </a:p>
        </p:txBody>
      </p:sp>
      <p:sp>
        <p:nvSpPr>
          <p:cNvPr id="14342" name="Text Box 14"/>
          <p:cNvSpPr txBox="1">
            <a:spLocks noChangeArrowheads="1"/>
          </p:cNvSpPr>
          <p:nvPr/>
        </p:nvSpPr>
        <p:spPr bwMode="auto">
          <a:xfrm>
            <a:off x="1000100" y="4396662"/>
            <a:ext cx="1690312" cy="371513"/>
          </a:xfrm>
          <a:prstGeom prst="rect">
            <a:avLst/>
          </a:prstGeom>
          <a:noFill/>
          <a:ln w="5715" algn="ctr">
            <a:noFill/>
            <a:miter lim="800000"/>
            <a:headEnd/>
            <a:tailEnd/>
          </a:ln>
        </p:spPr>
        <p:txBody>
          <a:bodyPr wrap="none" lIns="90000" tIns="46800" rIns="90000" bIns="46800">
            <a:spAutoFit/>
          </a:bodyPr>
          <a:lstStyle/>
          <a:p>
            <a:r>
              <a:rPr lang="es-CO" b="1" dirty="0" smtClean="0">
                <a:solidFill>
                  <a:schemeClr val="tx2">
                    <a:lumMod val="75000"/>
                  </a:schemeClr>
                </a:solidFill>
              </a:rPr>
              <a:t>Tres enfoques…</a:t>
            </a:r>
            <a:endParaRPr lang="es-ES" b="1" dirty="0">
              <a:solidFill>
                <a:schemeClr val="tx2">
                  <a:lumMod val="75000"/>
                </a:schemeClr>
              </a:solidFill>
            </a:endParaRPr>
          </a:p>
        </p:txBody>
      </p:sp>
      <p:sp>
        <p:nvSpPr>
          <p:cNvPr id="9" name="8 CuadroTexto"/>
          <p:cNvSpPr txBox="1"/>
          <p:nvPr/>
        </p:nvSpPr>
        <p:spPr>
          <a:xfrm>
            <a:off x="3000364" y="1500174"/>
            <a:ext cx="5214974" cy="3539430"/>
          </a:xfrm>
          <a:prstGeom prst="rect">
            <a:avLst/>
          </a:prstGeom>
          <a:noFill/>
        </p:spPr>
        <p:txBody>
          <a:bodyPr wrap="square" rtlCol="0">
            <a:spAutoFit/>
          </a:bodyPr>
          <a:lstStyle/>
          <a:p>
            <a:pPr lvl="1">
              <a:buFont typeface="Wingdings" pitchFamily="2" charset="2"/>
              <a:buChar char="q"/>
            </a:pPr>
            <a:r>
              <a:rPr lang="es-CO" sz="1600" b="1" dirty="0" smtClean="0">
                <a:solidFill>
                  <a:schemeClr val="accent1">
                    <a:lumMod val="75000"/>
                  </a:schemeClr>
                </a:solidFill>
              </a:rPr>
              <a:t>Enfoque de componentes. </a:t>
            </a:r>
            <a:r>
              <a:rPr lang="es-CO" sz="1600" dirty="0" smtClean="0">
                <a:solidFill>
                  <a:schemeClr val="accent1">
                    <a:lumMod val="75000"/>
                  </a:schemeClr>
                </a:solidFill>
              </a:rPr>
              <a:t>Acceso, uso racional y calidad. Dirige la acción de política hacia la etapa final del ciclo de vida del medicamento: la atención de la enfermedad y al acceso.</a:t>
            </a:r>
          </a:p>
          <a:p>
            <a:pPr lvl="1"/>
            <a:endParaRPr lang="es-ES_tradnl" sz="1600" b="1" dirty="0" smtClean="0">
              <a:solidFill>
                <a:schemeClr val="accent1">
                  <a:lumMod val="75000"/>
                </a:schemeClr>
              </a:solidFill>
            </a:endParaRPr>
          </a:p>
          <a:p>
            <a:pPr lvl="1">
              <a:buFont typeface="Wingdings" pitchFamily="2" charset="2"/>
              <a:buChar char="q"/>
            </a:pPr>
            <a:r>
              <a:rPr lang="es-ES_tradnl" sz="1600" b="1" dirty="0" smtClean="0">
                <a:solidFill>
                  <a:schemeClr val="accent1">
                    <a:lumMod val="75000"/>
                  </a:schemeClr>
                </a:solidFill>
              </a:rPr>
              <a:t>Enfoque de c</a:t>
            </a:r>
            <a:r>
              <a:rPr lang="es-CO" sz="1600" b="1" dirty="0" err="1" smtClean="0">
                <a:solidFill>
                  <a:schemeClr val="accent1">
                    <a:lumMod val="75000"/>
                  </a:schemeClr>
                </a:solidFill>
              </a:rPr>
              <a:t>adena</a:t>
            </a:r>
            <a:r>
              <a:rPr lang="es-CO" sz="1600" b="1" dirty="0" smtClean="0">
                <a:solidFill>
                  <a:schemeClr val="accent1">
                    <a:lumMod val="75000"/>
                  </a:schemeClr>
                </a:solidFill>
              </a:rPr>
              <a:t> del medicamento. </a:t>
            </a:r>
            <a:r>
              <a:rPr lang="es-CO" sz="1600" dirty="0" smtClean="0">
                <a:solidFill>
                  <a:schemeClr val="accent1">
                    <a:lumMod val="75000"/>
                  </a:schemeClr>
                </a:solidFill>
              </a:rPr>
              <a:t>Organiza la intervención regulatoria de acuerdo a las etapas del ciclo de vida del medicamento: investigación y desarrollo, fabricación, comercialización, dispensación, uso y disposición final. </a:t>
            </a:r>
          </a:p>
          <a:p>
            <a:pPr lvl="1"/>
            <a:endParaRPr lang="es-CO" sz="1600" dirty="0" smtClean="0">
              <a:solidFill>
                <a:schemeClr val="accent1">
                  <a:lumMod val="75000"/>
                </a:schemeClr>
              </a:solidFill>
            </a:endParaRPr>
          </a:p>
          <a:p>
            <a:pPr lvl="1">
              <a:buFont typeface="Wingdings" pitchFamily="2" charset="2"/>
              <a:buChar char="q"/>
            </a:pPr>
            <a:r>
              <a:rPr lang="es-CO" sz="1600" dirty="0" smtClean="0">
                <a:solidFill>
                  <a:schemeClr val="accent1">
                    <a:lumMod val="75000"/>
                  </a:schemeClr>
                </a:solidFill>
              </a:rPr>
              <a:t> </a:t>
            </a:r>
            <a:r>
              <a:rPr lang="es-CO" sz="1600" b="1" dirty="0" smtClean="0">
                <a:solidFill>
                  <a:schemeClr val="accent1">
                    <a:lumMod val="75000"/>
                  </a:schemeClr>
                </a:solidFill>
              </a:rPr>
              <a:t>Enfoque </a:t>
            </a:r>
            <a:r>
              <a:rPr lang="es-CO" sz="1600" dirty="0" smtClean="0">
                <a:solidFill>
                  <a:schemeClr val="accent1">
                    <a:lumMod val="75000"/>
                  </a:schemeClr>
                </a:solidFill>
              </a:rPr>
              <a:t>basado en </a:t>
            </a:r>
            <a:r>
              <a:rPr lang="es-CO" sz="1600" b="1" dirty="0" smtClean="0">
                <a:solidFill>
                  <a:schemeClr val="accent1">
                    <a:lumMod val="75000"/>
                  </a:schemeClr>
                </a:solidFill>
              </a:rPr>
              <a:t>derechos</a:t>
            </a:r>
            <a:r>
              <a:rPr lang="es-CO" sz="1600" dirty="0" smtClean="0">
                <a:solidFill>
                  <a:schemeClr val="accent1">
                    <a:lumMod val="75000"/>
                  </a:schemeClr>
                </a:solidFill>
              </a:rPr>
              <a:t>. La salud, y por extensión, los medicamentos, son un derecho fundamental</a:t>
            </a:r>
          </a:p>
        </p:txBody>
      </p:sp>
      <p:sp>
        <p:nvSpPr>
          <p:cNvPr id="5" name="Text Box 14"/>
          <p:cNvSpPr txBox="1">
            <a:spLocks noChangeArrowheads="1"/>
          </p:cNvSpPr>
          <p:nvPr/>
        </p:nvSpPr>
        <p:spPr bwMode="auto">
          <a:xfrm>
            <a:off x="3214678" y="357166"/>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2. Enfoque conceptual, </a:t>
            </a:r>
            <a:r>
              <a:rPr lang="es-CO" sz="2000" b="1" kern="0" dirty="0" smtClean="0">
                <a:solidFill>
                  <a:schemeClr val="tx2">
                    <a:lumMod val="40000"/>
                    <a:lumOff val="60000"/>
                  </a:schemeClr>
                </a:solidFill>
              </a:rPr>
              <a:t>estrategias y metas</a:t>
            </a:r>
            <a:endParaRPr lang="es-ES" sz="2000" dirty="0">
              <a:solidFill>
                <a:schemeClr val="tx2">
                  <a:lumMod val="40000"/>
                  <a:lumOff val="60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32 Grupo"/>
          <p:cNvGrpSpPr/>
          <p:nvPr/>
        </p:nvGrpSpPr>
        <p:grpSpPr>
          <a:xfrm>
            <a:off x="2500298" y="1142984"/>
            <a:ext cx="6409283" cy="4784147"/>
            <a:chOff x="2411759" y="1336343"/>
            <a:chExt cx="6480721" cy="4481081"/>
          </a:xfrm>
        </p:grpSpPr>
        <p:sp>
          <p:nvSpPr>
            <p:cNvPr id="26" name="AutoShape 135"/>
            <p:cNvSpPr>
              <a:spLocks noChangeArrowheads="1"/>
            </p:cNvSpPr>
            <p:nvPr/>
          </p:nvSpPr>
          <p:spPr bwMode="auto">
            <a:xfrm rot="16200000">
              <a:off x="5639698" y="2530389"/>
              <a:ext cx="4446826" cy="2058738"/>
            </a:xfrm>
            <a:prstGeom prst="roundRect">
              <a:avLst>
                <a:gd name="adj" fmla="val 4417"/>
              </a:avLst>
            </a:prstGeom>
            <a:solidFill>
              <a:schemeClr val="accent6">
                <a:lumMod val="20000"/>
                <a:lumOff val="80000"/>
              </a:schemeClr>
            </a:solidFill>
            <a:ln w="3175" algn="ctr">
              <a:solidFill>
                <a:schemeClr val="accent1">
                  <a:lumMod val="50000"/>
                </a:schemeClr>
              </a:solidFill>
              <a:round/>
              <a:headEnd/>
              <a:tailEnd/>
            </a:ln>
            <a:effectLst>
              <a:outerShdw blurRad="50800" dist="38100" dir="2760000" algn="t" rotWithShape="0">
                <a:schemeClr val="accent3">
                  <a:lumMod val="75000"/>
                  <a:alpha val="97000"/>
                </a:schemeClr>
              </a:outerShdw>
            </a:effectLst>
          </p:spPr>
          <p:txBody>
            <a:bodyPr lIns="18000" tIns="72000" rIns="18000" bIns="72000" anchor="ctr"/>
            <a:lstStyle/>
            <a:p>
              <a:pPr algn="ctr"/>
              <a:endParaRPr lang="es-CO" sz="1400" dirty="0">
                <a:solidFill>
                  <a:schemeClr val="tx2"/>
                </a:solidFill>
              </a:endParaRPr>
            </a:p>
          </p:txBody>
        </p:sp>
        <p:sp>
          <p:nvSpPr>
            <p:cNvPr id="24" name="AutoShape 135"/>
            <p:cNvSpPr>
              <a:spLocks noChangeArrowheads="1"/>
            </p:cNvSpPr>
            <p:nvPr/>
          </p:nvSpPr>
          <p:spPr bwMode="auto">
            <a:xfrm rot="16200000">
              <a:off x="3462331" y="2547514"/>
              <a:ext cx="4481079" cy="2058738"/>
            </a:xfrm>
            <a:prstGeom prst="roundRect">
              <a:avLst>
                <a:gd name="adj" fmla="val 4417"/>
              </a:avLst>
            </a:prstGeom>
            <a:solidFill>
              <a:schemeClr val="accent6">
                <a:lumMod val="20000"/>
                <a:lumOff val="80000"/>
              </a:schemeClr>
            </a:solidFill>
            <a:ln w="3175" algn="ctr">
              <a:solidFill>
                <a:schemeClr val="accent1">
                  <a:lumMod val="50000"/>
                </a:schemeClr>
              </a:solidFill>
              <a:round/>
              <a:headEnd/>
              <a:tailEnd/>
            </a:ln>
            <a:effectLst>
              <a:outerShdw blurRad="50800" dist="38100" dir="2760000" algn="t" rotWithShape="0">
                <a:schemeClr val="accent3">
                  <a:lumMod val="75000"/>
                  <a:alpha val="97000"/>
                </a:schemeClr>
              </a:outerShdw>
            </a:effectLst>
          </p:spPr>
          <p:txBody>
            <a:bodyPr lIns="18000" tIns="72000" rIns="18000" bIns="72000" anchor="ctr"/>
            <a:lstStyle/>
            <a:p>
              <a:pPr algn="ctr"/>
              <a:endParaRPr lang="es-CO" sz="1400" dirty="0">
                <a:solidFill>
                  <a:schemeClr val="tx2"/>
                </a:solidFill>
              </a:endParaRPr>
            </a:p>
          </p:txBody>
        </p:sp>
        <p:sp>
          <p:nvSpPr>
            <p:cNvPr id="14" name="AutoShape 135"/>
            <p:cNvSpPr>
              <a:spLocks noChangeArrowheads="1"/>
            </p:cNvSpPr>
            <p:nvPr/>
          </p:nvSpPr>
          <p:spPr bwMode="auto">
            <a:xfrm rot="16200000">
              <a:off x="1251340" y="2496765"/>
              <a:ext cx="4481078" cy="2160240"/>
            </a:xfrm>
            <a:prstGeom prst="roundRect">
              <a:avLst>
                <a:gd name="adj" fmla="val 4417"/>
              </a:avLst>
            </a:prstGeom>
            <a:solidFill>
              <a:schemeClr val="accent6">
                <a:lumMod val="20000"/>
                <a:lumOff val="80000"/>
              </a:schemeClr>
            </a:solidFill>
            <a:ln w="3175" algn="ctr">
              <a:solidFill>
                <a:schemeClr val="accent1">
                  <a:lumMod val="50000"/>
                </a:schemeClr>
              </a:solidFill>
              <a:round/>
              <a:headEnd/>
              <a:tailEnd/>
            </a:ln>
            <a:effectLst>
              <a:outerShdw blurRad="50800" dist="38100" dir="2760000" algn="t" rotWithShape="0">
                <a:schemeClr val="accent3">
                  <a:lumMod val="75000"/>
                  <a:alpha val="97000"/>
                </a:schemeClr>
              </a:outerShdw>
            </a:effectLst>
          </p:spPr>
          <p:txBody>
            <a:bodyPr lIns="18000" tIns="72000" rIns="18000" bIns="72000" anchor="ctr"/>
            <a:lstStyle/>
            <a:p>
              <a:pPr algn="ctr"/>
              <a:endParaRPr lang="es-CO" sz="1400" dirty="0">
                <a:solidFill>
                  <a:schemeClr val="tx2"/>
                </a:solidFill>
              </a:endParaRPr>
            </a:p>
          </p:txBody>
        </p:sp>
        <p:sp>
          <p:nvSpPr>
            <p:cNvPr id="23" name="18 Rectángulo"/>
            <p:cNvSpPr>
              <a:spLocks noChangeArrowheads="1"/>
            </p:cNvSpPr>
            <p:nvPr/>
          </p:nvSpPr>
          <p:spPr bwMode="auto">
            <a:xfrm>
              <a:off x="2615914" y="1371944"/>
              <a:ext cx="1741772" cy="738664"/>
            </a:xfrm>
            <a:prstGeom prst="rect">
              <a:avLst/>
            </a:prstGeom>
            <a:noFill/>
            <a:ln w="9525">
              <a:noFill/>
              <a:miter lim="800000"/>
              <a:headEnd/>
              <a:tailEnd/>
            </a:ln>
          </p:spPr>
          <p:txBody>
            <a:bodyPr wrap="square">
              <a:spAutoFit/>
            </a:bodyPr>
            <a:lstStyle/>
            <a:p>
              <a:pPr marL="3175" lvl="0" indent="358775" eaLnBrk="0" fontAlgn="base" hangingPunct="0">
                <a:spcBef>
                  <a:spcPct val="0"/>
                </a:spcBef>
                <a:spcAft>
                  <a:spcPct val="0"/>
                </a:spcAft>
              </a:pPr>
              <a:r>
                <a:rPr lang="es-ES" sz="1400" b="1" dirty="0" smtClean="0">
                  <a:solidFill>
                    <a:schemeClr val="tx2"/>
                  </a:solidFill>
                </a:rPr>
                <a:t>Información  confiable , oportuna y pública</a:t>
              </a:r>
            </a:p>
          </p:txBody>
        </p:sp>
        <p:sp>
          <p:nvSpPr>
            <p:cNvPr id="25" name="18 Rectángulo"/>
            <p:cNvSpPr>
              <a:spLocks noChangeArrowheads="1"/>
            </p:cNvSpPr>
            <p:nvPr/>
          </p:nvSpPr>
          <p:spPr bwMode="auto">
            <a:xfrm>
              <a:off x="4664715" y="1371944"/>
              <a:ext cx="2175641" cy="738664"/>
            </a:xfrm>
            <a:prstGeom prst="rect">
              <a:avLst/>
            </a:prstGeom>
            <a:noFill/>
            <a:ln w="9525">
              <a:noFill/>
              <a:miter lim="800000"/>
              <a:headEnd/>
              <a:tailEnd/>
            </a:ln>
          </p:spPr>
          <p:txBody>
            <a:bodyPr wrap="square">
              <a:spAutoFit/>
            </a:bodyPr>
            <a:lstStyle/>
            <a:p>
              <a:pPr lvl="0" indent="361950" eaLnBrk="0" fontAlgn="base" hangingPunct="0">
                <a:spcBef>
                  <a:spcPct val="0"/>
                </a:spcBef>
                <a:spcAft>
                  <a:spcPct val="0"/>
                </a:spcAft>
              </a:pPr>
              <a:r>
                <a:rPr lang="es-ES" sz="1400" b="1" dirty="0" smtClean="0">
                  <a:solidFill>
                    <a:schemeClr val="tx2"/>
                  </a:solidFill>
                </a:rPr>
                <a:t>Institucionalidad eficaz, eficiente y coherente</a:t>
              </a:r>
            </a:p>
          </p:txBody>
        </p:sp>
        <p:sp>
          <p:nvSpPr>
            <p:cNvPr id="27" name="18 Rectángulo"/>
            <p:cNvSpPr>
              <a:spLocks noChangeArrowheads="1"/>
            </p:cNvSpPr>
            <p:nvPr/>
          </p:nvSpPr>
          <p:spPr bwMode="auto">
            <a:xfrm>
              <a:off x="6929723" y="1394259"/>
              <a:ext cx="1911684" cy="738664"/>
            </a:xfrm>
            <a:prstGeom prst="rect">
              <a:avLst/>
            </a:prstGeom>
            <a:noFill/>
            <a:ln w="9525">
              <a:noFill/>
              <a:miter lim="800000"/>
              <a:headEnd/>
              <a:tailEnd/>
            </a:ln>
          </p:spPr>
          <p:txBody>
            <a:bodyPr wrap="square">
              <a:spAutoFit/>
            </a:bodyPr>
            <a:lstStyle/>
            <a:p>
              <a:pPr lvl="0" indent="266700" eaLnBrk="0" fontAlgn="base" hangingPunct="0">
                <a:spcBef>
                  <a:spcPct val="0"/>
                </a:spcBef>
                <a:spcAft>
                  <a:spcPct val="0"/>
                </a:spcAft>
              </a:pPr>
              <a:r>
                <a:rPr lang="es-ES" sz="1400" b="1" dirty="0" smtClean="0">
                  <a:solidFill>
                    <a:schemeClr val="tx2"/>
                  </a:solidFill>
                </a:rPr>
                <a:t> Adecuación oferta y competencias de recurso humano</a:t>
              </a:r>
            </a:p>
          </p:txBody>
        </p:sp>
        <p:sp>
          <p:nvSpPr>
            <p:cNvPr id="45" name="44 Elipse"/>
            <p:cNvSpPr/>
            <p:nvPr/>
          </p:nvSpPr>
          <p:spPr>
            <a:xfrm>
              <a:off x="2467688" y="1407473"/>
              <a:ext cx="294105" cy="284513"/>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1</a:t>
              </a:r>
              <a:endParaRPr lang="es-CO" sz="1400" b="1" dirty="0">
                <a:solidFill>
                  <a:schemeClr val="tx2"/>
                </a:solidFill>
              </a:endParaRPr>
            </a:p>
          </p:txBody>
        </p:sp>
        <p:sp>
          <p:nvSpPr>
            <p:cNvPr id="46" name="45 Elipse"/>
            <p:cNvSpPr/>
            <p:nvPr/>
          </p:nvSpPr>
          <p:spPr>
            <a:xfrm>
              <a:off x="4716016" y="1390683"/>
              <a:ext cx="294105" cy="284513"/>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2</a:t>
              </a:r>
              <a:endParaRPr lang="es-CO" sz="1400" b="1" dirty="0">
                <a:solidFill>
                  <a:schemeClr val="tx2"/>
                </a:solidFill>
              </a:endParaRPr>
            </a:p>
          </p:txBody>
        </p:sp>
        <p:sp>
          <p:nvSpPr>
            <p:cNvPr id="47" name="46 Elipse"/>
            <p:cNvSpPr/>
            <p:nvPr/>
          </p:nvSpPr>
          <p:spPr>
            <a:xfrm>
              <a:off x="6942191" y="1390683"/>
              <a:ext cx="294105" cy="284513"/>
            </a:xfrm>
            <a:prstGeom prst="ellipse">
              <a:avLst/>
            </a:prstGeom>
            <a:solidFill>
              <a:schemeClr val="accent5">
                <a:lumMod val="40000"/>
                <a:lumOff val="60000"/>
                <a:alpha val="62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3</a:t>
              </a:r>
              <a:endParaRPr lang="es-CO" sz="1400" b="1" dirty="0">
                <a:solidFill>
                  <a:schemeClr val="tx2"/>
                </a:solidFill>
              </a:endParaRPr>
            </a:p>
          </p:txBody>
        </p:sp>
      </p:grpSp>
      <p:grpSp>
        <p:nvGrpSpPr>
          <p:cNvPr id="4" name="34 Grupo"/>
          <p:cNvGrpSpPr/>
          <p:nvPr/>
        </p:nvGrpSpPr>
        <p:grpSpPr>
          <a:xfrm>
            <a:off x="2578949" y="1977086"/>
            <a:ext cx="6207893" cy="3600400"/>
            <a:chOff x="2428860" y="2061422"/>
            <a:chExt cx="6031572" cy="3616081"/>
          </a:xfrm>
        </p:grpSpPr>
        <p:sp>
          <p:nvSpPr>
            <p:cNvPr id="37" name="36 Rectángulo redondeado"/>
            <p:cNvSpPr/>
            <p:nvPr/>
          </p:nvSpPr>
          <p:spPr>
            <a:xfrm>
              <a:off x="2428860" y="2061422"/>
              <a:ext cx="4286199" cy="433930"/>
            </a:xfrm>
            <a:prstGeom prst="roundRect">
              <a:avLst/>
            </a:prstGeom>
            <a:solidFill>
              <a:schemeClr val="bg1">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Instrumentos de regulación del mercado</a:t>
              </a:r>
              <a:endParaRPr lang="es-CO" sz="1400" b="1" dirty="0">
                <a:solidFill>
                  <a:schemeClr val="tx2"/>
                </a:solidFill>
              </a:endParaRPr>
            </a:p>
          </p:txBody>
        </p:sp>
        <p:sp>
          <p:nvSpPr>
            <p:cNvPr id="44" name="43 Rectángulo redondeado"/>
            <p:cNvSpPr/>
            <p:nvPr/>
          </p:nvSpPr>
          <p:spPr>
            <a:xfrm>
              <a:off x="2428860" y="2567674"/>
              <a:ext cx="6000792" cy="433930"/>
            </a:xfrm>
            <a:prstGeom prst="roundRect">
              <a:avLst/>
            </a:prstGeom>
            <a:solidFill>
              <a:schemeClr val="accent6">
                <a:lumMod val="40000"/>
                <a:lumOff val="60000"/>
                <a:alpha val="98824"/>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a:r>
                <a:rPr lang="es-CO" sz="1400" b="1" dirty="0" smtClean="0">
                  <a:solidFill>
                    <a:schemeClr val="tx2"/>
                  </a:solidFill>
                </a:rPr>
                <a:t>  Fortalecimiento rectoría y Sistema de vigilancia sanitaria</a:t>
              </a:r>
              <a:endParaRPr lang="es-CO" sz="1400" b="1" dirty="0">
                <a:solidFill>
                  <a:schemeClr val="tx2"/>
                </a:solidFill>
              </a:endParaRPr>
            </a:p>
          </p:txBody>
        </p:sp>
        <p:sp>
          <p:nvSpPr>
            <p:cNvPr id="53" name="52 Rectángulo redondeado"/>
            <p:cNvSpPr/>
            <p:nvPr/>
          </p:nvSpPr>
          <p:spPr>
            <a:xfrm>
              <a:off x="2428860" y="3073925"/>
              <a:ext cx="3857652" cy="433930"/>
            </a:xfrm>
            <a:prstGeom prst="roundRect">
              <a:avLst/>
            </a:prstGeom>
            <a:solidFill>
              <a:schemeClr val="accent6">
                <a:lumMod val="40000"/>
                <a:lumOff val="60000"/>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Sostenibilidad ambiental</a:t>
              </a:r>
              <a:endParaRPr lang="es-CO" sz="1400" b="1" dirty="0">
                <a:solidFill>
                  <a:schemeClr val="tx2"/>
                </a:solidFill>
              </a:endParaRPr>
            </a:p>
          </p:txBody>
        </p:sp>
        <p:sp>
          <p:nvSpPr>
            <p:cNvPr id="54" name="53 Rectángulo redondeado"/>
            <p:cNvSpPr/>
            <p:nvPr/>
          </p:nvSpPr>
          <p:spPr>
            <a:xfrm>
              <a:off x="2428860" y="3580176"/>
              <a:ext cx="6000792" cy="433930"/>
            </a:xfrm>
            <a:prstGeom prst="roundRect">
              <a:avLst/>
            </a:prstGeom>
            <a:solidFill>
              <a:schemeClr val="bg1">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dirty="0" smtClean="0">
                  <a:solidFill>
                    <a:schemeClr val="tx2"/>
                  </a:solidFill>
                </a:rPr>
                <a:t>        </a:t>
              </a:r>
              <a:r>
                <a:rPr lang="es-CO" sz="1400" b="1" dirty="0" smtClean="0">
                  <a:solidFill>
                    <a:schemeClr val="tx2"/>
                  </a:solidFill>
                </a:rPr>
                <a:t>Adecuación de la oferta de medicamentos  </a:t>
              </a:r>
              <a:endParaRPr lang="es-CO" sz="1400" b="1" dirty="0">
                <a:solidFill>
                  <a:schemeClr val="tx2"/>
                </a:solidFill>
              </a:endParaRPr>
            </a:p>
          </p:txBody>
        </p:sp>
        <p:sp>
          <p:nvSpPr>
            <p:cNvPr id="56" name="55 Rectángulo redondeado"/>
            <p:cNvSpPr/>
            <p:nvPr/>
          </p:nvSpPr>
          <p:spPr>
            <a:xfrm>
              <a:off x="2428860" y="4164051"/>
              <a:ext cx="3929090" cy="428628"/>
            </a:xfrm>
            <a:prstGeom prst="roundRect">
              <a:avLst/>
            </a:prstGeom>
            <a:solidFill>
              <a:schemeClr val="bg1">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Programas especiales de acceso</a:t>
              </a:r>
              <a:endParaRPr lang="es-CO" sz="1400" b="1" dirty="0">
                <a:solidFill>
                  <a:schemeClr val="tx2"/>
                </a:solidFill>
              </a:endParaRPr>
            </a:p>
          </p:txBody>
        </p:sp>
        <p:sp>
          <p:nvSpPr>
            <p:cNvPr id="57" name="56 Elipse"/>
            <p:cNvSpPr/>
            <p:nvPr/>
          </p:nvSpPr>
          <p:spPr>
            <a:xfrm>
              <a:off x="2476309" y="2133744"/>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4</a:t>
              </a:r>
              <a:endParaRPr lang="es-CO" sz="1400" b="1" dirty="0">
                <a:solidFill>
                  <a:schemeClr val="tx2"/>
                </a:solidFill>
              </a:endParaRPr>
            </a:p>
          </p:txBody>
        </p:sp>
        <p:sp>
          <p:nvSpPr>
            <p:cNvPr id="58" name="57 Elipse"/>
            <p:cNvSpPr/>
            <p:nvPr/>
          </p:nvSpPr>
          <p:spPr>
            <a:xfrm>
              <a:off x="2476309" y="2643529"/>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5</a:t>
              </a:r>
              <a:endParaRPr lang="es-CO" sz="1400" b="1" dirty="0">
                <a:solidFill>
                  <a:schemeClr val="tx2"/>
                </a:solidFill>
              </a:endParaRPr>
            </a:p>
          </p:txBody>
        </p:sp>
        <p:sp>
          <p:nvSpPr>
            <p:cNvPr id="59" name="58 Elipse"/>
            <p:cNvSpPr/>
            <p:nvPr/>
          </p:nvSpPr>
          <p:spPr>
            <a:xfrm>
              <a:off x="2476309" y="3149781"/>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6</a:t>
              </a:r>
              <a:endParaRPr lang="es-CO" sz="1400" b="1" dirty="0">
                <a:solidFill>
                  <a:schemeClr val="tx2"/>
                </a:solidFill>
              </a:endParaRPr>
            </a:p>
          </p:txBody>
        </p:sp>
        <p:sp>
          <p:nvSpPr>
            <p:cNvPr id="60" name="59 Elipse"/>
            <p:cNvSpPr/>
            <p:nvPr/>
          </p:nvSpPr>
          <p:spPr>
            <a:xfrm>
              <a:off x="2500298" y="3656033"/>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7</a:t>
              </a:r>
              <a:endParaRPr lang="es-CO" sz="1400" b="1" dirty="0">
                <a:solidFill>
                  <a:schemeClr val="tx2"/>
                </a:solidFill>
              </a:endParaRPr>
            </a:p>
          </p:txBody>
        </p:sp>
        <p:sp>
          <p:nvSpPr>
            <p:cNvPr id="61" name="60 Elipse"/>
            <p:cNvSpPr/>
            <p:nvPr/>
          </p:nvSpPr>
          <p:spPr>
            <a:xfrm>
              <a:off x="2500298" y="4234605"/>
              <a:ext cx="285752" cy="285752"/>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8</a:t>
              </a:r>
              <a:endParaRPr lang="es-CO" sz="1400" b="1" dirty="0">
                <a:solidFill>
                  <a:schemeClr val="tx2"/>
                </a:solidFill>
              </a:endParaRPr>
            </a:p>
          </p:txBody>
        </p:sp>
        <p:sp>
          <p:nvSpPr>
            <p:cNvPr id="62" name="61 Rectángulo redondeado"/>
            <p:cNvSpPr/>
            <p:nvPr/>
          </p:nvSpPr>
          <p:spPr>
            <a:xfrm>
              <a:off x="2428860" y="4737322"/>
              <a:ext cx="6000792" cy="361608"/>
            </a:xfrm>
            <a:prstGeom prst="roundRect">
              <a:avLst/>
            </a:prstGeom>
            <a:solidFill>
              <a:schemeClr val="accent6">
                <a:lumMod val="40000"/>
                <a:lumOff val="60000"/>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Redes de Servicios farmacéuticos </a:t>
              </a:r>
              <a:endParaRPr lang="es-CO" sz="1400" b="1" dirty="0">
                <a:solidFill>
                  <a:schemeClr val="tx2"/>
                </a:solidFill>
              </a:endParaRPr>
            </a:p>
          </p:txBody>
        </p:sp>
        <p:sp>
          <p:nvSpPr>
            <p:cNvPr id="63" name="62 Rectángulo redondeado"/>
            <p:cNvSpPr/>
            <p:nvPr/>
          </p:nvSpPr>
          <p:spPr>
            <a:xfrm>
              <a:off x="2500298" y="5243573"/>
              <a:ext cx="5960134" cy="433930"/>
            </a:xfrm>
            <a:prstGeom prst="roundRect">
              <a:avLst/>
            </a:prstGeom>
            <a:solidFill>
              <a:schemeClr val="accent6">
                <a:lumMod val="40000"/>
                <a:lumOff val="60000"/>
                <a:alpha val="99000"/>
              </a:schemeClr>
            </a:solidFill>
            <a:ln w="12700">
              <a:solidFill>
                <a:schemeClr val="accent3">
                  <a:lumMod val="75000"/>
                </a:schemeClr>
              </a:solidFill>
            </a:ln>
            <a:effectLst>
              <a:outerShdw blurRad="508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CO" sz="1400" b="1" dirty="0" smtClean="0">
                  <a:solidFill>
                    <a:schemeClr val="tx2"/>
                  </a:solidFill>
                </a:rPr>
                <a:t>           Promoción uso racional de medicamentos </a:t>
              </a:r>
              <a:endParaRPr lang="es-CO" sz="1400" b="1" dirty="0">
                <a:solidFill>
                  <a:schemeClr val="tx2"/>
                </a:solidFill>
              </a:endParaRPr>
            </a:p>
          </p:txBody>
        </p:sp>
        <p:sp>
          <p:nvSpPr>
            <p:cNvPr id="64" name="63 Elipse"/>
            <p:cNvSpPr/>
            <p:nvPr/>
          </p:nvSpPr>
          <p:spPr>
            <a:xfrm>
              <a:off x="2500298" y="4740856"/>
              <a:ext cx="285752" cy="285752"/>
            </a:xfrm>
            <a:prstGeom prst="ellipse">
              <a:avLst/>
            </a:prstGeom>
            <a:solidFill>
              <a:schemeClr val="accent5">
                <a:lumMod val="40000"/>
                <a:lumOff val="60000"/>
                <a:alpha val="62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b="1" dirty="0" smtClean="0">
                  <a:solidFill>
                    <a:schemeClr val="tx2"/>
                  </a:solidFill>
                </a:rPr>
                <a:t>9</a:t>
              </a:r>
              <a:endParaRPr lang="es-CO" sz="1400" b="1" dirty="0">
                <a:solidFill>
                  <a:schemeClr val="tx2"/>
                </a:solidFill>
              </a:endParaRPr>
            </a:p>
          </p:txBody>
        </p:sp>
        <p:sp>
          <p:nvSpPr>
            <p:cNvPr id="65" name="64 Elipse"/>
            <p:cNvSpPr/>
            <p:nvPr/>
          </p:nvSpPr>
          <p:spPr>
            <a:xfrm>
              <a:off x="2500298" y="5298720"/>
              <a:ext cx="483835" cy="378783"/>
            </a:xfrm>
            <a:prstGeom prst="ellipse">
              <a:avLst/>
            </a:prstGeom>
            <a:solidFill>
              <a:schemeClr val="accent5">
                <a:lumMod val="40000"/>
                <a:lumOff val="6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200" b="1" dirty="0" smtClean="0">
                  <a:solidFill>
                    <a:schemeClr val="tx2"/>
                  </a:solidFill>
                </a:rPr>
                <a:t>10</a:t>
              </a:r>
              <a:endParaRPr lang="es-CO" sz="1200" b="1" dirty="0">
                <a:solidFill>
                  <a:schemeClr val="tx2"/>
                </a:solidFill>
              </a:endParaRPr>
            </a:p>
          </p:txBody>
        </p:sp>
      </p:grpSp>
      <p:sp>
        <p:nvSpPr>
          <p:cNvPr id="34" name="33 Rectángulo"/>
          <p:cNvSpPr/>
          <p:nvPr/>
        </p:nvSpPr>
        <p:spPr>
          <a:xfrm>
            <a:off x="2500298" y="5977614"/>
            <a:ext cx="6429420" cy="523220"/>
          </a:xfrm>
          <a:prstGeom prst="rect">
            <a:avLst/>
          </a:prstGeom>
        </p:spPr>
        <p:txBody>
          <a:bodyPr wrap="square">
            <a:spAutoFit/>
          </a:bodyPr>
          <a:lstStyle/>
          <a:p>
            <a:pPr algn="ctr"/>
            <a:r>
              <a:rPr lang="es-CO" sz="1400" b="1" dirty="0" smtClean="0">
                <a:solidFill>
                  <a:schemeClr val="tx2"/>
                </a:solidFill>
              </a:rPr>
              <a:t>Agenda explícita de cumplimiento de compromisos internacionales y estándares armonizados y pertinentes</a:t>
            </a:r>
            <a:endParaRPr lang="es-CO" sz="1400" b="1" dirty="0">
              <a:solidFill>
                <a:schemeClr val="tx2"/>
              </a:solidFill>
            </a:endParaRPr>
          </a:p>
        </p:txBody>
      </p:sp>
      <p:sp>
        <p:nvSpPr>
          <p:cNvPr id="35" name="4 Marcador de contenido"/>
          <p:cNvSpPr>
            <a:spLocks noGrp="1"/>
          </p:cNvSpPr>
          <p:nvPr>
            <p:ph sz="half" idx="1"/>
          </p:nvPr>
        </p:nvSpPr>
        <p:spPr>
          <a:xfrm>
            <a:off x="142844" y="2143116"/>
            <a:ext cx="2357454" cy="3571900"/>
          </a:xfrm>
        </p:spPr>
        <p:txBody>
          <a:bodyPr>
            <a:normAutofit/>
          </a:bodyPr>
          <a:lstStyle/>
          <a:p>
            <a:pPr marL="0" indent="0">
              <a:buFontTx/>
              <a:buNone/>
              <a:defRPr/>
            </a:pPr>
            <a:r>
              <a:rPr lang="es-CO" sz="1600" dirty="0" smtClean="0">
                <a:solidFill>
                  <a:schemeClr val="tx2"/>
                </a:solidFill>
                <a:latin typeface="Arial" pitchFamily="34" charset="0"/>
                <a:cs typeface="Arial" pitchFamily="34" charset="0"/>
              </a:rPr>
              <a:t>Garantizar el </a:t>
            </a:r>
            <a:r>
              <a:rPr lang="es-CO" sz="1600" kern="1200" dirty="0" smtClean="0">
                <a:solidFill>
                  <a:schemeClr val="tx2"/>
                </a:solidFill>
                <a:latin typeface="Arial" pitchFamily="34" charset="0"/>
                <a:cs typeface="Arial" pitchFamily="34" charset="0"/>
              </a:rPr>
              <a:t>logro de los resultados en salud </a:t>
            </a:r>
            <a:r>
              <a:rPr lang="es-CO" sz="1600" dirty="0" smtClean="0">
                <a:solidFill>
                  <a:schemeClr val="tx2"/>
                </a:solidFill>
                <a:latin typeface="Arial" pitchFamily="34" charset="0"/>
                <a:cs typeface="Arial" pitchFamily="34" charset="0"/>
              </a:rPr>
              <a:t>de la población </a:t>
            </a:r>
            <a:r>
              <a:rPr lang="es-CO" sz="1600" b="1" dirty="0" smtClean="0">
                <a:solidFill>
                  <a:schemeClr val="tx2"/>
                </a:solidFill>
                <a:latin typeface="Arial" pitchFamily="34" charset="0"/>
                <a:cs typeface="Arial" pitchFamily="34" charset="0"/>
              </a:rPr>
              <a:t>a través del </a:t>
            </a:r>
            <a:r>
              <a:rPr lang="es-CO" sz="1600" b="1" kern="1200" dirty="0" smtClean="0">
                <a:solidFill>
                  <a:schemeClr val="tx2"/>
                </a:solidFill>
                <a:latin typeface="Arial" pitchFamily="34" charset="0"/>
                <a:cs typeface="Arial" pitchFamily="34" charset="0"/>
              </a:rPr>
              <a:t>acceso equitativo </a:t>
            </a:r>
            <a:r>
              <a:rPr lang="es-CO" sz="1600" kern="1200" dirty="0" smtClean="0">
                <a:solidFill>
                  <a:schemeClr val="tx2"/>
                </a:solidFill>
                <a:latin typeface="Arial" pitchFamily="34" charset="0"/>
                <a:cs typeface="Arial" pitchFamily="34" charset="0"/>
              </a:rPr>
              <a:t>a medicamentos efectivos y necesarios y </a:t>
            </a:r>
            <a:r>
              <a:rPr lang="es-CO" sz="1600" b="1" kern="1200" dirty="0" smtClean="0">
                <a:solidFill>
                  <a:schemeClr val="tx2"/>
                </a:solidFill>
                <a:latin typeface="Arial" pitchFamily="34" charset="0"/>
                <a:cs typeface="Arial" pitchFamily="34" charset="0"/>
              </a:rPr>
              <a:t>la prestación de servicios farmacéuticos de calidad</a:t>
            </a:r>
            <a:r>
              <a:rPr lang="es-CO" sz="1600" dirty="0" smtClean="0">
                <a:solidFill>
                  <a:schemeClr val="tx2"/>
                </a:solidFill>
                <a:latin typeface="Arial" pitchFamily="34" charset="0"/>
                <a:cs typeface="Arial" pitchFamily="34" charset="0"/>
              </a:rPr>
              <a:t>, </a:t>
            </a:r>
          </a:p>
          <a:p>
            <a:pPr>
              <a:buFontTx/>
              <a:buNone/>
              <a:defRPr/>
            </a:pPr>
            <a:endParaRPr lang="es-CO" sz="1600" dirty="0">
              <a:solidFill>
                <a:schemeClr val="tx2"/>
              </a:solidFill>
              <a:latin typeface="Arial" pitchFamily="34" charset="0"/>
              <a:cs typeface="Arial" pitchFamily="34" charset="0"/>
            </a:endParaRPr>
          </a:p>
        </p:txBody>
      </p:sp>
      <p:sp>
        <p:nvSpPr>
          <p:cNvPr id="36" name="AutoShape 4"/>
          <p:cNvSpPr>
            <a:spLocks noChangeArrowheads="1"/>
          </p:cNvSpPr>
          <p:nvPr/>
        </p:nvSpPr>
        <p:spPr bwMode="auto">
          <a:xfrm rot="5400000">
            <a:off x="969153" y="959615"/>
            <a:ext cx="465113" cy="1831983"/>
          </a:xfrm>
          <a:prstGeom prst="homePlate">
            <a:avLst>
              <a:gd name="adj" fmla="val 47266"/>
            </a:avLst>
          </a:prstGeom>
          <a:solidFill>
            <a:srgbClr val="6689CC"/>
          </a:solidFill>
          <a:ln w="9525">
            <a:noFill/>
            <a:miter lim="800000"/>
            <a:headEnd/>
            <a:tailEnd/>
          </a:ln>
        </p:spPr>
        <p:txBody>
          <a:bodyPr vert="vert270" wrap="none" anchor="ctr"/>
          <a:lstStyle/>
          <a:p>
            <a:pPr algn="ctr"/>
            <a:r>
              <a:rPr lang="es-ES" b="1" dirty="0" smtClean="0">
                <a:solidFill>
                  <a:schemeClr val="bg1"/>
                </a:solidFill>
              </a:rPr>
              <a:t>Objetivo</a:t>
            </a:r>
            <a:endParaRPr lang="es-ES" b="1" dirty="0">
              <a:solidFill>
                <a:schemeClr val="bg1"/>
              </a:solidFill>
            </a:endParaRPr>
          </a:p>
        </p:txBody>
      </p:sp>
      <p:sp>
        <p:nvSpPr>
          <p:cNvPr id="38" name="Text Box 14"/>
          <p:cNvSpPr txBox="1">
            <a:spLocks noChangeArrowheads="1"/>
          </p:cNvSpPr>
          <p:nvPr/>
        </p:nvSpPr>
        <p:spPr bwMode="auto">
          <a:xfrm>
            <a:off x="3214678" y="357166"/>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2. </a:t>
            </a:r>
            <a:r>
              <a:rPr lang="es-CO" sz="2000" b="1" kern="0" dirty="0" smtClean="0">
                <a:solidFill>
                  <a:schemeClr val="tx2">
                    <a:lumMod val="40000"/>
                    <a:lumOff val="60000"/>
                  </a:schemeClr>
                </a:solidFill>
              </a:rPr>
              <a:t>Enfoque conceptual</a:t>
            </a:r>
            <a:r>
              <a:rPr lang="es-CO" sz="2000" b="1" kern="0" dirty="0" smtClean="0">
                <a:solidFill>
                  <a:schemeClr val="tx2"/>
                </a:solidFill>
              </a:rPr>
              <a:t>, estrategias</a:t>
            </a:r>
            <a:r>
              <a:rPr lang="es-CO" sz="2000" b="1" kern="0" dirty="0" smtClean="0">
                <a:solidFill>
                  <a:schemeClr val="tx2">
                    <a:lumMod val="40000"/>
                    <a:lumOff val="60000"/>
                  </a:schemeClr>
                </a:solidFill>
              </a:rPr>
              <a:t> y metas</a:t>
            </a:r>
            <a:endParaRPr lang="es-ES" sz="2000" dirty="0">
              <a:solidFill>
                <a:schemeClr val="tx2">
                  <a:lumMod val="40000"/>
                  <a:lumOff val="60000"/>
                </a:schemeClr>
              </a:solidFill>
            </a:endParaRP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4 Marcador de texto"/>
          <p:cNvSpPr>
            <a:spLocks/>
          </p:cNvSpPr>
          <p:nvPr/>
        </p:nvSpPr>
        <p:spPr bwMode="auto">
          <a:xfrm>
            <a:off x="468313" y="1428736"/>
            <a:ext cx="8353425" cy="4321175"/>
          </a:xfrm>
          <a:prstGeom prst="rect">
            <a:avLst/>
          </a:prstGeom>
          <a:noFill/>
          <a:ln w="9525">
            <a:noFill/>
            <a:miter lim="800000"/>
            <a:headEnd/>
            <a:tailEnd/>
          </a:ln>
        </p:spPr>
        <p:txBody>
          <a:bodyPr/>
          <a:lstStyle/>
          <a:p>
            <a:pPr algn="ctr" eaLnBrk="0" hangingPunct="0">
              <a:spcBef>
                <a:spcPct val="50000"/>
              </a:spcBef>
            </a:pPr>
            <a:endParaRPr lang="es-CO" sz="2800"/>
          </a:p>
        </p:txBody>
      </p:sp>
      <p:sp>
        <p:nvSpPr>
          <p:cNvPr id="28675" name="4 Marcador de contenido"/>
          <p:cNvSpPr>
            <a:spLocks noGrp="1"/>
          </p:cNvSpPr>
          <p:nvPr>
            <p:ph sz="half" idx="1"/>
          </p:nvPr>
        </p:nvSpPr>
        <p:spPr>
          <a:xfrm>
            <a:off x="457200" y="1557338"/>
            <a:ext cx="8218488" cy="1584325"/>
          </a:xfrm>
        </p:spPr>
        <p:txBody>
          <a:bodyPr/>
          <a:lstStyle/>
          <a:p>
            <a:pPr lvl="1" algn="just">
              <a:buFontTx/>
              <a:buNone/>
            </a:pPr>
            <a:endParaRPr lang="es-CO" sz="1800" smtClean="0">
              <a:latin typeface="Arial Narrow" pitchFamily="34" charset="0"/>
              <a:cs typeface="Arial" charset="0"/>
            </a:endParaRPr>
          </a:p>
          <a:p>
            <a:pPr lvl="1" algn="just">
              <a:buFontTx/>
              <a:buNone/>
            </a:pPr>
            <a:endParaRPr lang="es-CO" sz="1800" smtClean="0">
              <a:latin typeface="Arial Narrow" pitchFamily="34" charset="0"/>
              <a:cs typeface="Arial" charset="0"/>
            </a:endParaRPr>
          </a:p>
          <a:p>
            <a:pPr lvl="1" algn="just">
              <a:buFontTx/>
              <a:buNone/>
            </a:pPr>
            <a:endParaRPr lang="es-CO" sz="1800" smtClean="0">
              <a:latin typeface="Arial Narrow" pitchFamily="34" charset="0"/>
              <a:cs typeface="Arial" charset="0"/>
            </a:endParaRPr>
          </a:p>
          <a:p>
            <a:pPr lvl="1" algn="just">
              <a:buFontTx/>
              <a:buNone/>
            </a:pPr>
            <a:endParaRPr lang="es-CO" sz="1800" smtClean="0">
              <a:latin typeface="Arial Narrow" pitchFamily="34" charset="0"/>
              <a:cs typeface="Arial" charset="0"/>
            </a:endParaRPr>
          </a:p>
          <a:p>
            <a:pPr lvl="1" algn="just">
              <a:buFontTx/>
              <a:buNone/>
            </a:pPr>
            <a:endParaRPr lang="es-CO" sz="1800" smtClean="0">
              <a:latin typeface="Arial Narrow" pitchFamily="34" charset="0"/>
              <a:cs typeface="Arial" charset="0"/>
            </a:endParaRPr>
          </a:p>
          <a:p>
            <a:pPr lvl="1">
              <a:buFont typeface="Wingdings" pitchFamily="2" charset="2"/>
              <a:buChar char="ü"/>
            </a:pPr>
            <a:endParaRPr lang="es-CO" sz="1800" smtClean="0">
              <a:latin typeface="Arial Narrow" pitchFamily="34" charset="0"/>
              <a:cs typeface="Arial" charset="0"/>
            </a:endParaRPr>
          </a:p>
          <a:p>
            <a:pPr lvl="1">
              <a:buFontTx/>
              <a:buNone/>
            </a:pPr>
            <a:endParaRPr lang="es-CO" sz="1800" smtClean="0">
              <a:solidFill>
                <a:srgbClr val="FF3300"/>
              </a:solidFill>
              <a:latin typeface="Arial Narrow" pitchFamily="34" charset="0"/>
              <a:cs typeface="Arial" charset="0"/>
            </a:endParaRPr>
          </a:p>
          <a:p>
            <a:pPr>
              <a:buFontTx/>
              <a:buNone/>
            </a:pPr>
            <a:endParaRPr lang="es-CO" smtClean="0"/>
          </a:p>
        </p:txBody>
      </p:sp>
      <p:graphicFrame>
        <p:nvGraphicFramePr>
          <p:cNvPr id="6" name="5 Diagrama"/>
          <p:cNvGraphicFramePr/>
          <p:nvPr>
            <p:extLst>
              <p:ext uri="{D42A27DB-BD31-4B8C-83A1-F6EECF244321}">
                <p14:modId xmlns:p14="http://schemas.microsoft.com/office/powerpoint/2010/main" val="4029712699"/>
              </p:ext>
            </p:extLst>
          </p:nvPr>
        </p:nvGraphicFramePr>
        <p:xfrm>
          <a:off x="107504" y="1644785"/>
          <a:ext cx="8784976" cy="2232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7 Diagrama"/>
          <p:cNvGraphicFramePr/>
          <p:nvPr>
            <p:extLst>
              <p:ext uri="{D42A27DB-BD31-4B8C-83A1-F6EECF244321}">
                <p14:modId xmlns:p14="http://schemas.microsoft.com/office/powerpoint/2010/main" val="2052539643"/>
              </p:ext>
            </p:extLst>
          </p:nvPr>
        </p:nvGraphicFramePr>
        <p:xfrm>
          <a:off x="293812" y="3805025"/>
          <a:ext cx="8382644" cy="22322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Text Box 14"/>
          <p:cNvSpPr txBox="1">
            <a:spLocks noChangeArrowheads="1"/>
          </p:cNvSpPr>
          <p:nvPr/>
        </p:nvSpPr>
        <p:spPr bwMode="auto">
          <a:xfrm>
            <a:off x="3214678" y="357166"/>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2. </a:t>
            </a:r>
            <a:r>
              <a:rPr lang="es-CO" sz="2000" b="1" kern="0" dirty="0" smtClean="0">
                <a:solidFill>
                  <a:schemeClr val="tx2">
                    <a:lumMod val="40000"/>
                    <a:lumOff val="60000"/>
                  </a:schemeClr>
                </a:solidFill>
              </a:rPr>
              <a:t>Enfoque conceptual, estrategias y </a:t>
            </a:r>
            <a:r>
              <a:rPr lang="es-CO" sz="2000" b="1" kern="0" dirty="0" smtClean="0">
                <a:solidFill>
                  <a:schemeClr val="tx2"/>
                </a:solidFill>
              </a:rPr>
              <a:t>metas</a:t>
            </a:r>
            <a:endParaRPr lang="es-ES" sz="2000" b="1" kern="0" dirty="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1285860"/>
            <a:ext cx="8329642" cy="4713288"/>
          </a:xfrm>
        </p:spPr>
        <p:txBody>
          <a:bodyPr rtlCol="0">
            <a:noAutofit/>
          </a:bodyPr>
          <a:lstStyle/>
          <a:p>
            <a:pPr marL="0" indent="0" fontAlgn="auto">
              <a:spcAft>
                <a:spcPts val="0"/>
              </a:spcAft>
              <a:buNone/>
              <a:defRPr/>
            </a:pPr>
            <a:r>
              <a:rPr lang="es-MX" sz="1400" b="1" dirty="0" smtClean="0">
                <a:solidFill>
                  <a:srgbClr val="003366"/>
                </a:solidFill>
                <a:latin typeface="Arial Narrow" pitchFamily="34" charset="0"/>
              </a:rPr>
              <a:t>Regulación</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Registro de Medicamentos Biológicos y Biotecnológicos</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Precios de Medicamentos</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Participación en la construcción de la política de transparencia y lucha contra la corrupción en: Información de precios,  calidad,  uso  y gestión de la regulación en temas farmacéuticos</a:t>
            </a:r>
          </a:p>
          <a:p>
            <a:pPr marL="0" indent="0" fontAlgn="auto">
              <a:spcAft>
                <a:spcPts val="0"/>
              </a:spcAft>
              <a:buNone/>
              <a:defRPr/>
            </a:pPr>
            <a:r>
              <a:rPr lang="es-MX" sz="1400" b="1" dirty="0" smtClean="0">
                <a:solidFill>
                  <a:srgbClr val="003366"/>
                </a:solidFill>
                <a:latin typeface="Arial Narrow" pitchFamily="34" charset="0"/>
              </a:rPr>
              <a:t>Fortalecimiento y coordinación interinstitucional</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Dirección de Medicamentos</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IETS</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Rediseño  INVIMA</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Creación de la CIPF</a:t>
            </a:r>
          </a:p>
          <a:p>
            <a:pPr marL="0" indent="0" fontAlgn="auto">
              <a:spcAft>
                <a:spcPts val="0"/>
              </a:spcAft>
              <a:buNone/>
              <a:defRPr/>
            </a:pPr>
            <a:r>
              <a:rPr lang="es-MX" sz="1400" b="1" dirty="0" smtClean="0">
                <a:solidFill>
                  <a:srgbClr val="003366"/>
                </a:solidFill>
                <a:latin typeface="Arial Narrow" pitchFamily="34" charset="0"/>
              </a:rPr>
              <a:t>Sistema Nacional de Información Farmacéutica</a:t>
            </a:r>
            <a:r>
              <a:rPr lang="es-MX" sz="1400" dirty="0" smtClean="0">
                <a:solidFill>
                  <a:srgbClr val="003366"/>
                </a:solidFill>
                <a:latin typeface="Arial Narrow" pitchFamily="34" charset="0"/>
              </a:rPr>
              <a:t>: </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Avance en el diseño del Observatorio Nacional de Medicamentos</a:t>
            </a:r>
          </a:p>
          <a:p>
            <a:pPr marL="0" lvl="1" indent="0" fontAlgn="auto">
              <a:spcAft>
                <a:spcPts val="0"/>
              </a:spcAft>
              <a:buFont typeface="Wingdings" pitchFamily="2" charset="2"/>
              <a:buChar char="q"/>
              <a:defRPr/>
            </a:pPr>
            <a:r>
              <a:rPr lang="es-MX" sz="1400" dirty="0" smtClean="0">
                <a:solidFill>
                  <a:srgbClr val="003366"/>
                </a:solidFill>
                <a:latin typeface="Arial Narrow" pitchFamily="34" charset="0"/>
              </a:rPr>
              <a:t>SISMED y estándares semánticos</a:t>
            </a:r>
          </a:p>
          <a:p>
            <a:pPr marL="0" indent="0" fontAlgn="auto">
              <a:spcAft>
                <a:spcPts val="0"/>
              </a:spcAft>
              <a:buNone/>
              <a:defRPr/>
            </a:pPr>
            <a:r>
              <a:rPr lang="es-MX" sz="1400" b="1" dirty="0" smtClean="0">
                <a:solidFill>
                  <a:schemeClr val="tx2"/>
                </a:solidFill>
                <a:latin typeface="Arial Narrow" pitchFamily="34" charset="0"/>
              </a:rPr>
              <a:t>Vigilancia</a:t>
            </a:r>
            <a:r>
              <a:rPr lang="es-MX" sz="1400" dirty="0" smtClean="0">
                <a:solidFill>
                  <a:srgbClr val="003366"/>
                </a:solidFill>
                <a:latin typeface="Arial Narrow" pitchFamily="34" charset="0"/>
              </a:rPr>
              <a:t>: Control de Medicamentos Falsificados</a:t>
            </a:r>
          </a:p>
          <a:p>
            <a:pPr marL="0" indent="0" fontAlgn="auto">
              <a:spcAft>
                <a:spcPts val="0"/>
              </a:spcAft>
              <a:buNone/>
              <a:defRPr/>
            </a:pPr>
            <a:r>
              <a:rPr lang="es-MX" sz="1400" b="1" dirty="0" smtClean="0">
                <a:solidFill>
                  <a:srgbClr val="003366"/>
                </a:solidFill>
                <a:latin typeface="Arial Narrow" pitchFamily="34" charset="0"/>
              </a:rPr>
              <a:t>Recurso Humano: </a:t>
            </a:r>
            <a:r>
              <a:rPr lang="es-MX" sz="1400" dirty="0" smtClean="0">
                <a:solidFill>
                  <a:srgbClr val="003366"/>
                </a:solidFill>
                <a:latin typeface="Arial Narrow" pitchFamily="34" charset="0"/>
              </a:rPr>
              <a:t>desarrollo del </a:t>
            </a:r>
            <a:r>
              <a:rPr lang="es-MX" sz="1400" dirty="0">
                <a:solidFill>
                  <a:srgbClr val="003366"/>
                </a:solidFill>
                <a:latin typeface="Arial Narrow" pitchFamily="34" charset="0"/>
              </a:rPr>
              <a:t>Mapa Funcional del Sector Farmacéutico (Sena)</a:t>
            </a:r>
          </a:p>
          <a:p>
            <a:pPr marL="0" indent="0" fontAlgn="auto">
              <a:spcAft>
                <a:spcPts val="0"/>
              </a:spcAft>
              <a:buNone/>
              <a:defRPr/>
            </a:pPr>
            <a:r>
              <a:rPr lang="es-MX" sz="1400" b="1" dirty="0" smtClean="0">
                <a:solidFill>
                  <a:srgbClr val="003366"/>
                </a:solidFill>
                <a:latin typeface="Arial Narrow" pitchFamily="34" charset="0"/>
              </a:rPr>
              <a:t>Adecuación de la oferta a las necesidades del país: </a:t>
            </a:r>
            <a:r>
              <a:rPr lang="es-MX" sz="1400" dirty="0" smtClean="0">
                <a:solidFill>
                  <a:srgbClr val="003366"/>
                </a:solidFill>
                <a:latin typeface="Arial Narrow" pitchFamily="34" charset="0"/>
              </a:rPr>
              <a:t>definición </a:t>
            </a:r>
            <a:r>
              <a:rPr lang="es-MX" sz="1400" dirty="0">
                <a:solidFill>
                  <a:srgbClr val="003366"/>
                </a:solidFill>
                <a:latin typeface="Arial Narrow" pitchFamily="34" charset="0"/>
              </a:rPr>
              <a:t>de las líneas estratégicas de Investigación en  Medicamentos y Tecnologías en Salud para el desarrollo de proyectos nacionales con recursos de </a:t>
            </a:r>
            <a:r>
              <a:rPr lang="es-MX" sz="1400" dirty="0" smtClean="0">
                <a:solidFill>
                  <a:srgbClr val="003366"/>
                </a:solidFill>
                <a:latin typeface="Arial Narrow" pitchFamily="34" charset="0"/>
              </a:rPr>
              <a:t>regalías (Colciencias)</a:t>
            </a:r>
            <a:endParaRPr lang="es-MX" sz="1400" dirty="0">
              <a:solidFill>
                <a:srgbClr val="003366"/>
              </a:solidFill>
              <a:latin typeface="Arial Narrow" pitchFamily="34" charset="0"/>
            </a:endParaRPr>
          </a:p>
          <a:p>
            <a:pPr marL="0" indent="0" fontAlgn="auto">
              <a:spcAft>
                <a:spcPts val="0"/>
              </a:spcAft>
              <a:buNone/>
              <a:defRPr/>
            </a:pPr>
            <a:r>
              <a:rPr lang="es-MX" sz="1400" b="1" dirty="0" smtClean="0">
                <a:solidFill>
                  <a:srgbClr val="003366"/>
                </a:solidFill>
                <a:latin typeface="Arial Narrow" pitchFamily="34" charset="0"/>
              </a:rPr>
              <a:t>Diplomacia Farmacéutica</a:t>
            </a:r>
            <a:r>
              <a:rPr lang="es-MX" sz="1400" dirty="0" smtClean="0">
                <a:solidFill>
                  <a:srgbClr val="003366"/>
                </a:solidFill>
                <a:latin typeface="Arial Narrow" pitchFamily="34" charset="0"/>
              </a:rPr>
              <a:t>: </a:t>
            </a:r>
            <a:r>
              <a:rPr lang="es-CO" sz="1400" dirty="0" smtClean="0">
                <a:solidFill>
                  <a:srgbClr val="003366"/>
                </a:solidFill>
                <a:latin typeface="Arial Narrow" pitchFamily="34" charset="0"/>
              </a:rPr>
              <a:t>participación </a:t>
            </a:r>
            <a:r>
              <a:rPr lang="es-CO" sz="1400" dirty="0">
                <a:solidFill>
                  <a:srgbClr val="003366"/>
                </a:solidFill>
                <a:latin typeface="Arial Narrow" pitchFamily="34" charset="0"/>
              </a:rPr>
              <a:t>en escenarios internacionales en los que se discuten temas relativos a salud y acceso a medicamentos  para garantizar coherencia con objetivos de </a:t>
            </a:r>
            <a:r>
              <a:rPr lang="es-CO" sz="1400" dirty="0" smtClean="0">
                <a:solidFill>
                  <a:srgbClr val="003366"/>
                </a:solidFill>
                <a:latin typeface="Arial Narrow" pitchFamily="34" charset="0"/>
              </a:rPr>
              <a:t>PFN</a:t>
            </a:r>
            <a:endParaRPr lang="es-MX" sz="1400" dirty="0">
              <a:solidFill>
                <a:srgbClr val="003366"/>
              </a:solidFill>
              <a:latin typeface="Arial Narrow" pitchFamily="34" charset="0"/>
            </a:endParaRPr>
          </a:p>
        </p:txBody>
      </p:sp>
      <p:sp>
        <p:nvSpPr>
          <p:cNvPr id="4" name="Text Box 14"/>
          <p:cNvSpPr txBox="1">
            <a:spLocks noChangeArrowheads="1"/>
          </p:cNvSpPr>
          <p:nvPr/>
        </p:nvSpPr>
        <p:spPr bwMode="auto">
          <a:xfrm>
            <a:off x="3357554" y="500042"/>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3. Avances de corto plazo</a:t>
            </a:r>
            <a:endParaRPr lang="es-ES" sz="2000" b="1" kern="0" dirty="0">
              <a:solidFill>
                <a:schemeClr val="tx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p:nvPr>
        </p:nvSpPr>
        <p:spPr>
          <a:xfrm>
            <a:off x="357158" y="1428736"/>
            <a:ext cx="8329642" cy="4713288"/>
          </a:xfrm>
        </p:spPr>
        <p:txBody>
          <a:bodyPr rtlCol="0">
            <a:noAutofit/>
          </a:bodyPr>
          <a:lstStyle/>
          <a:p>
            <a:pPr fontAlgn="auto">
              <a:spcAft>
                <a:spcPts val="0"/>
              </a:spcAft>
              <a:buAutoNum type="arabicPeriod"/>
              <a:defRPr/>
            </a:pPr>
            <a:r>
              <a:rPr lang="es-MX" sz="1600" dirty="0" smtClean="0">
                <a:solidFill>
                  <a:srgbClr val="003366"/>
                </a:solidFill>
                <a:latin typeface="Arial" pitchFamily="34" charset="0"/>
                <a:cs typeface="Arial" pitchFamily="34" charset="0"/>
              </a:rPr>
              <a:t>La  asimetría en la información está en el centro de </a:t>
            </a:r>
            <a:r>
              <a:rPr lang="es-MX" sz="1600" smtClean="0">
                <a:solidFill>
                  <a:srgbClr val="003366"/>
                </a:solidFill>
                <a:latin typeface="Arial" pitchFamily="34" charset="0"/>
                <a:cs typeface="Arial" pitchFamily="34" charset="0"/>
              </a:rPr>
              <a:t>la crisis </a:t>
            </a:r>
            <a:r>
              <a:rPr lang="es-MX" sz="1600" dirty="0" smtClean="0">
                <a:solidFill>
                  <a:srgbClr val="003366"/>
                </a:solidFill>
                <a:latin typeface="Arial" pitchFamily="34" charset="0"/>
                <a:cs typeface="Arial" pitchFamily="34" charset="0"/>
              </a:rPr>
              <a:t>de </a:t>
            </a:r>
            <a:r>
              <a:rPr lang="es-MX" sz="1600" smtClean="0">
                <a:solidFill>
                  <a:srgbClr val="003366"/>
                </a:solidFill>
                <a:latin typeface="Arial" pitchFamily="34" charset="0"/>
                <a:cs typeface="Arial" pitchFamily="34" charset="0"/>
              </a:rPr>
              <a:t>los sistemas de salud en general: uso y gasto gasto irracional en medicamentos (la intervención en salud, más costo efectiva)</a:t>
            </a:r>
          </a:p>
          <a:p>
            <a:pPr fontAlgn="auto">
              <a:spcAft>
                <a:spcPts val="0"/>
              </a:spcAft>
              <a:buAutoNum type="arabicPeriod"/>
              <a:defRPr/>
            </a:pPr>
            <a:r>
              <a:rPr lang="es-MX" sz="1600" smtClean="0">
                <a:solidFill>
                  <a:srgbClr val="003366"/>
                </a:solidFill>
                <a:latin typeface="Arial" pitchFamily="34" charset="0"/>
                <a:cs typeface="Arial" pitchFamily="34" charset="0"/>
              </a:rPr>
              <a:t> La información farmacéutica (dirigida a corregir tal asimetría) es condición fundamental de la buena gestión de la política: sin información no hay política. </a:t>
            </a:r>
          </a:p>
          <a:p>
            <a:pPr fontAlgn="auto">
              <a:spcAft>
                <a:spcPts val="0"/>
              </a:spcAft>
              <a:buAutoNum type="arabicPeriod"/>
              <a:defRPr/>
            </a:pPr>
            <a:r>
              <a:rPr lang="es-MX" sz="1600" smtClean="0">
                <a:solidFill>
                  <a:srgbClr val="003366"/>
                </a:solidFill>
                <a:latin typeface="Arial" pitchFamily="34" charset="0"/>
                <a:cs typeface="Arial" pitchFamily="34" charset="0"/>
              </a:rPr>
              <a:t>El problema más que clínico, es un asunto de ingeniería</a:t>
            </a:r>
            <a:endParaRPr lang="es-MX" sz="1600" dirty="0" smtClean="0">
              <a:solidFill>
                <a:srgbClr val="003366"/>
              </a:solidFill>
              <a:latin typeface="Arial" pitchFamily="34" charset="0"/>
              <a:cs typeface="Arial" pitchFamily="34" charset="0"/>
            </a:endParaRPr>
          </a:p>
          <a:p>
            <a:pPr fontAlgn="auto">
              <a:spcAft>
                <a:spcPts val="0"/>
              </a:spcAft>
              <a:buNone/>
              <a:defRPr/>
            </a:pPr>
            <a:endParaRPr lang="es-MX" sz="1400" smtClean="0">
              <a:solidFill>
                <a:srgbClr val="003366"/>
              </a:solidFill>
              <a:latin typeface="Arial Narrow" pitchFamily="34" charset="0"/>
            </a:endParaRPr>
          </a:p>
          <a:p>
            <a:pPr fontAlgn="auto">
              <a:spcAft>
                <a:spcPts val="0"/>
              </a:spcAft>
              <a:buNone/>
              <a:defRPr/>
            </a:pPr>
            <a:endParaRPr lang="es-MX" sz="1400" dirty="0">
              <a:solidFill>
                <a:srgbClr val="003366"/>
              </a:solidFill>
              <a:latin typeface="Arial Narrow" pitchFamily="34" charset="0"/>
            </a:endParaRPr>
          </a:p>
        </p:txBody>
      </p:sp>
      <p:sp>
        <p:nvSpPr>
          <p:cNvPr id="4" name="Text Box 14"/>
          <p:cNvSpPr txBox="1">
            <a:spLocks noChangeArrowheads="1"/>
          </p:cNvSpPr>
          <p:nvPr/>
        </p:nvSpPr>
        <p:spPr bwMode="auto">
          <a:xfrm>
            <a:off x="3357554" y="500042"/>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4. Reflexión final</a:t>
            </a:r>
            <a:endParaRPr lang="es-ES" sz="2000" b="1" kern="0" dirty="0">
              <a:solidFill>
                <a:schemeClr val="tx2"/>
              </a:solidFill>
            </a:endParaRPr>
          </a:p>
        </p:txBody>
      </p:sp>
      <p:sp>
        <p:nvSpPr>
          <p:cNvPr id="5" name="AutoShape 135"/>
          <p:cNvSpPr>
            <a:spLocks noChangeArrowheads="1"/>
          </p:cNvSpPr>
          <p:nvPr/>
        </p:nvSpPr>
        <p:spPr bwMode="auto">
          <a:xfrm>
            <a:off x="649288" y="3071810"/>
            <a:ext cx="8137553" cy="1977298"/>
          </a:xfrm>
          <a:prstGeom prst="roundRect">
            <a:avLst>
              <a:gd name="adj" fmla="val 4417"/>
            </a:avLst>
          </a:prstGeom>
          <a:solidFill>
            <a:srgbClr val="CDD8EF"/>
          </a:solidFill>
          <a:ln w="28575" algn="ctr">
            <a:noFill/>
            <a:round/>
            <a:headEnd/>
            <a:tailEnd/>
          </a:ln>
        </p:spPr>
        <p:txBody>
          <a:bodyPr lIns="18000" tIns="72000" rIns="18000" bIns="72000" anchor="ctr"/>
          <a:lstStyle/>
          <a:p>
            <a:pPr>
              <a:buFont typeface="Wingdings" pitchFamily="2" charset="2"/>
              <a:buChar char="q"/>
            </a:pPr>
            <a:r>
              <a:rPr lang="es-CO" sz="1600" dirty="0" smtClean="0">
                <a:latin typeface="Arial" pitchFamily="34" charset="0"/>
                <a:cs typeface="Arial" pitchFamily="34" charset="0"/>
              </a:rPr>
              <a:t>Sistemas de información sobre uso, calidad y precios.. Corregir asimetrías de información (médicos, dispensadores, pacientes, pagador y entidades reguladoras)</a:t>
            </a:r>
          </a:p>
          <a:p>
            <a:pPr>
              <a:buFont typeface="Wingdings" pitchFamily="2" charset="2"/>
              <a:buChar char="q"/>
            </a:pPr>
            <a:r>
              <a:rPr lang="es-CO" sz="1600" dirty="0" smtClean="0">
                <a:latin typeface="Arial" pitchFamily="34" charset="0"/>
                <a:cs typeface="Arial" pitchFamily="34" charset="0"/>
              </a:rPr>
              <a:t>Conflicto de interés: autorregulación del sector privado</a:t>
            </a:r>
          </a:p>
          <a:p>
            <a:pPr>
              <a:buFont typeface="Wingdings" pitchFamily="2" charset="2"/>
              <a:buChar char="q"/>
            </a:pPr>
            <a:r>
              <a:rPr lang="es-CO" sz="1600" dirty="0" smtClean="0">
                <a:latin typeface="Arial" pitchFamily="34" charset="0"/>
                <a:cs typeface="Arial" pitchFamily="34" charset="0"/>
              </a:rPr>
              <a:t>Anti corrupción</a:t>
            </a:r>
          </a:p>
          <a:p>
            <a:pPr>
              <a:buFont typeface="Wingdings" pitchFamily="2" charset="2"/>
              <a:buChar char="q"/>
            </a:pPr>
            <a:r>
              <a:rPr lang="es-CO" sz="1600" dirty="0" smtClean="0">
                <a:latin typeface="Arial" pitchFamily="34" charset="0"/>
                <a:cs typeface="Arial" pitchFamily="34" charset="0"/>
              </a:rPr>
              <a:t>Transparencia en la regulación</a:t>
            </a:r>
          </a:p>
          <a:p>
            <a:pPr>
              <a:buFont typeface="Wingdings" pitchFamily="2" charset="2"/>
              <a:buChar char="q"/>
            </a:pPr>
            <a:endParaRPr lang="es-CO"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6024" y="692696"/>
            <a:ext cx="8204448" cy="1686049"/>
          </a:xfrm>
        </p:spPr>
        <p:txBody>
          <a:bodyPr>
            <a:noAutofit/>
          </a:bodyPr>
          <a:lstStyle/>
          <a:p>
            <a:r>
              <a:rPr lang="es-CO" sz="3200" dirty="0" smtClean="0">
                <a:latin typeface="Arial" pitchFamily="34" charset="0"/>
                <a:cs typeface="Arial" pitchFamily="34" charset="0"/>
              </a:rPr>
              <a:t>Colombia: nueva política farmacéutica </a:t>
            </a:r>
            <a:br>
              <a:rPr lang="es-CO" sz="3200" dirty="0" smtClean="0">
                <a:latin typeface="Arial" pitchFamily="34" charset="0"/>
                <a:cs typeface="Arial" pitchFamily="34" charset="0"/>
              </a:rPr>
            </a:br>
            <a:r>
              <a:rPr lang="es-CO" sz="2400" dirty="0" err="1" smtClean="0">
                <a:latin typeface="Arial" pitchFamily="34" charset="0"/>
                <a:cs typeface="Arial" pitchFamily="34" charset="0"/>
              </a:rPr>
              <a:t>Conpes</a:t>
            </a:r>
            <a:r>
              <a:rPr lang="es-CO" sz="2400" dirty="0" smtClean="0">
                <a:latin typeface="Arial" pitchFamily="34" charset="0"/>
                <a:cs typeface="Arial" pitchFamily="34" charset="0"/>
              </a:rPr>
              <a:t> Social No. 155</a:t>
            </a:r>
            <a:r>
              <a:rPr lang="es-CO" sz="3200" dirty="0" smtClean="0">
                <a:latin typeface="Arial" pitchFamily="34" charset="0"/>
                <a:cs typeface="Arial" pitchFamily="34" charset="0"/>
              </a:rPr>
              <a:t/>
            </a:r>
            <a:br>
              <a:rPr lang="es-CO" sz="3200" dirty="0" smtClean="0">
                <a:latin typeface="Arial" pitchFamily="34" charset="0"/>
                <a:cs typeface="Arial" pitchFamily="34" charset="0"/>
              </a:rPr>
            </a:br>
            <a:endParaRPr lang="es-CO" sz="3200" dirty="0" smtClean="0">
              <a:latin typeface="Arial" pitchFamily="34" charset="0"/>
              <a:cs typeface="Arial" pitchFamily="34" charset="0"/>
            </a:endParaRPr>
          </a:p>
        </p:txBody>
      </p:sp>
      <p:sp>
        <p:nvSpPr>
          <p:cNvPr id="3" name="2 Subtítulo"/>
          <p:cNvSpPr>
            <a:spLocks noGrp="1"/>
          </p:cNvSpPr>
          <p:nvPr>
            <p:ph type="subTitle" idx="1"/>
          </p:nvPr>
        </p:nvSpPr>
        <p:spPr>
          <a:xfrm>
            <a:off x="2571736" y="4286256"/>
            <a:ext cx="6228184" cy="982960"/>
          </a:xfrm>
        </p:spPr>
        <p:txBody>
          <a:bodyPr>
            <a:normAutofit fontScale="92500" lnSpcReduction="20000"/>
          </a:bodyPr>
          <a:lstStyle/>
          <a:p>
            <a:r>
              <a:rPr lang="es-CO" sz="2000" b="1" dirty="0" smtClean="0"/>
              <a:t> Rodrigo Moreira Silva</a:t>
            </a:r>
          </a:p>
          <a:p>
            <a:r>
              <a:rPr lang="es-CO" sz="2000" b="1" dirty="0" smtClean="0"/>
              <a:t>Asesor del Despacho</a:t>
            </a:r>
          </a:p>
          <a:p>
            <a:r>
              <a:rPr lang="es-CO" sz="2000" b="1" dirty="0" smtClean="0"/>
              <a:t>Bogotá, mayo 9 de 2013</a:t>
            </a:r>
          </a:p>
        </p:txBody>
      </p:sp>
      <p:sp>
        <p:nvSpPr>
          <p:cNvPr id="5" name="14 Marcador de texto"/>
          <p:cNvSpPr>
            <a:spLocks/>
          </p:cNvSpPr>
          <p:nvPr/>
        </p:nvSpPr>
        <p:spPr bwMode="auto">
          <a:xfrm>
            <a:off x="714348" y="2571744"/>
            <a:ext cx="8066088" cy="1512887"/>
          </a:xfrm>
          <a:prstGeom prst="rect">
            <a:avLst/>
          </a:prstGeom>
          <a:noFill/>
          <a:ln w="9525">
            <a:noFill/>
            <a:miter lim="800000"/>
            <a:headEnd/>
            <a:tailEnd/>
          </a:ln>
        </p:spPr>
        <p:txBody>
          <a:bodyPr/>
          <a:lstStyle/>
          <a:p>
            <a:pPr algn="r"/>
            <a:r>
              <a:rPr lang="es-CO" sz="2400" b="1" dirty="0" err="1" smtClean="0">
                <a:solidFill>
                  <a:schemeClr val="bg1"/>
                </a:solidFill>
                <a:latin typeface="Arial Narrow" pitchFamily="34" charset="0"/>
              </a:rPr>
              <a:t>Encuento</a:t>
            </a:r>
            <a:r>
              <a:rPr lang="es-CO" sz="2400" b="1" dirty="0" smtClean="0">
                <a:solidFill>
                  <a:schemeClr val="bg1"/>
                </a:solidFill>
                <a:latin typeface="Arial Narrow" pitchFamily="34" charset="0"/>
              </a:rPr>
              <a:t> “Desafíos y oportunidades para </a:t>
            </a:r>
          </a:p>
          <a:p>
            <a:pPr algn="r"/>
            <a:r>
              <a:rPr lang="es-CO" sz="2400" b="1" dirty="0" smtClean="0">
                <a:solidFill>
                  <a:schemeClr val="bg1"/>
                </a:solidFill>
                <a:latin typeface="Arial Narrow" pitchFamily="34" charset="0"/>
              </a:rPr>
              <a:t>la equidad </a:t>
            </a:r>
            <a:r>
              <a:rPr lang="es-CO" sz="2400" b="1" dirty="0" smtClean="0">
                <a:solidFill>
                  <a:schemeClr val="bg1"/>
                </a:solidFill>
                <a:latin typeface="Arial Narrow" pitchFamily="34" charset="0"/>
              </a:rPr>
              <a:t>en el acceso a servicios de </a:t>
            </a:r>
            <a:r>
              <a:rPr lang="es-CO" sz="2400" b="1" dirty="0" smtClean="0">
                <a:solidFill>
                  <a:schemeClr val="bg1"/>
                </a:solidFill>
                <a:latin typeface="Arial Narrow" pitchFamily="34" charset="0"/>
              </a:rPr>
              <a:t>salud”</a:t>
            </a:r>
            <a:endParaRPr lang="es-CO" sz="2400" b="1" dirty="0" smtClean="0">
              <a:solidFill>
                <a:schemeClr val="bg1"/>
              </a:solidFill>
              <a:latin typeface="Arial Narrow" pitchFamily="34" charset="0"/>
            </a:endParaRPr>
          </a:p>
          <a:p>
            <a:pPr algn="r"/>
            <a:r>
              <a:rPr lang="es-CO" sz="2400" b="1" dirty="0" err="1" smtClean="0">
                <a:solidFill>
                  <a:schemeClr val="bg1"/>
                </a:solidFill>
                <a:latin typeface="Arial Narrow" pitchFamily="34" charset="0"/>
              </a:rPr>
              <a:t>Eurosocial</a:t>
            </a:r>
            <a:endParaRPr lang="es-CO" sz="2400" b="1" dirty="0" smtClean="0">
              <a:solidFill>
                <a:schemeClr val="bg1"/>
              </a:solidFill>
              <a:latin typeface="Arial Narrow" pitchFamily="34" charset="0"/>
            </a:endParaRPr>
          </a:p>
          <a:p>
            <a:pPr algn="r"/>
            <a:endParaRPr lang="es-CO" sz="2800" b="1" dirty="0" smtClean="0">
              <a:solidFill>
                <a:schemeClr val="bg1"/>
              </a:solidFill>
              <a:latin typeface="Arial Narrow" pitchFamily="34" charset="0"/>
            </a:endParaRPr>
          </a:p>
          <a:p>
            <a:pPr algn="r"/>
            <a:endParaRPr lang="es-CO" sz="2800" b="1" dirty="0" smtClean="0">
              <a:solidFill>
                <a:schemeClr val="bg1"/>
              </a:solidFill>
              <a:latin typeface="Arial Narrow" pitchFamily="34" charset="0"/>
            </a:endParaRPr>
          </a:p>
          <a:p>
            <a:pPr algn="r"/>
            <a:endParaRPr lang="es-CO" sz="2800" b="1" dirty="0" smtClean="0">
              <a:solidFill>
                <a:schemeClr val="bg1"/>
              </a:solidFill>
              <a:latin typeface="Arial Narrow" pitchFamily="34" charset="0"/>
            </a:endParaRPr>
          </a:p>
          <a:p>
            <a:pPr algn="r"/>
            <a:endParaRPr lang="es-CO" sz="2800" b="1" dirty="0">
              <a:solidFill>
                <a:schemeClr val="bg1"/>
              </a:solidFill>
              <a:latin typeface="Arial Narrow" pitchFamily="34" charset="0"/>
            </a:endParaRPr>
          </a:p>
          <a:p>
            <a:pPr algn="r">
              <a:spcBef>
                <a:spcPct val="20000"/>
              </a:spcBef>
            </a:pPr>
            <a:endParaRPr lang="es-CO" sz="2800" dirty="0">
              <a:solidFill>
                <a:schemeClr val="bg1"/>
              </a:solidFill>
            </a:endParaRPr>
          </a:p>
        </p:txBody>
      </p:sp>
    </p:spTree>
    <p:extLst>
      <p:ext uri="{BB962C8B-B14F-4D97-AF65-F5344CB8AC3E}">
        <p14:creationId xmlns:p14="http://schemas.microsoft.com/office/powerpoint/2010/main" val="1124481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5"/>
          <p:cNvSpPr>
            <a:spLocks/>
          </p:cNvSpPr>
          <p:nvPr/>
        </p:nvSpPr>
        <p:spPr bwMode="auto">
          <a:xfrm>
            <a:off x="857224" y="1452562"/>
            <a:ext cx="7572428" cy="4048140"/>
          </a:xfrm>
          <a:custGeom>
            <a:avLst/>
            <a:gdLst>
              <a:gd name="T0" fmla="*/ 0 w 5246"/>
              <a:gd name="T1" fmla="*/ 0 h 2331"/>
              <a:gd name="T2" fmla="*/ 2147483647 w 5246"/>
              <a:gd name="T3" fmla="*/ 0 h 2331"/>
              <a:gd name="T4" fmla="*/ 2147483647 w 5246"/>
              <a:gd name="T5" fmla="*/ 2147483647 h 2331"/>
              <a:gd name="T6" fmla="*/ 0 60000 65536"/>
              <a:gd name="T7" fmla="*/ 0 60000 65536"/>
              <a:gd name="T8" fmla="*/ 0 60000 65536"/>
              <a:gd name="T9" fmla="*/ 0 w 5246"/>
              <a:gd name="T10" fmla="*/ 0 h 2331"/>
              <a:gd name="T11" fmla="*/ 5246 w 5246"/>
              <a:gd name="T12" fmla="*/ 2331 h 2331"/>
            </a:gdLst>
            <a:ahLst/>
            <a:cxnLst>
              <a:cxn ang="T6">
                <a:pos x="T0" y="T1"/>
              </a:cxn>
              <a:cxn ang="T7">
                <a:pos x="T2" y="T3"/>
              </a:cxn>
              <a:cxn ang="T8">
                <a:pos x="T4" y="T5"/>
              </a:cxn>
            </a:cxnLst>
            <a:rect l="T9" t="T10" r="T11" b="T12"/>
            <a:pathLst>
              <a:path w="5246" h="2331">
                <a:moveTo>
                  <a:pt x="0" y="0"/>
                </a:moveTo>
                <a:lnTo>
                  <a:pt x="5246" y="0"/>
                </a:lnTo>
                <a:lnTo>
                  <a:pt x="5246" y="2331"/>
                </a:lnTo>
              </a:path>
            </a:pathLst>
          </a:custGeom>
          <a:noFill/>
          <a:ln w="12700">
            <a:solidFill>
              <a:srgbClr val="6689CC"/>
            </a:solidFill>
            <a:round/>
            <a:headEnd/>
            <a:tailEnd/>
          </a:ln>
        </p:spPr>
        <p:txBody>
          <a:bodyPr/>
          <a:lstStyle/>
          <a:p>
            <a:pPr algn="l"/>
            <a:endParaRPr lang="es-ES"/>
          </a:p>
        </p:txBody>
      </p:sp>
      <p:sp>
        <p:nvSpPr>
          <p:cNvPr id="24" name="Rectangle 3"/>
          <p:cNvSpPr>
            <a:spLocks noChangeArrowheads="1"/>
          </p:cNvSpPr>
          <p:nvPr/>
        </p:nvSpPr>
        <p:spPr bwMode="auto">
          <a:xfrm>
            <a:off x="4229802" y="3072380"/>
            <a:ext cx="4056974" cy="428628"/>
          </a:xfrm>
          <a:prstGeom prst="rect">
            <a:avLst/>
          </a:prstGeom>
          <a:solidFill>
            <a:srgbClr val="5767DB">
              <a:alpha val="39999"/>
            </a:srgbClr>
          </a:solidFill>
          <a:ln w="9525" algn="ctr">
            <a:noFill/>
            <a:miter lim="800000"/>
            <a:headEnd/>
            <a:tailEnd/>
          </a:ln>
        </p:spPr>
        <p:txBody>
          <a:bodyPr wrap="none" anchor="ctr" anchorCtr="0"/>
          <a:lstStyle/>
          <a:p>
            <a:pPr marL="1588" indent="-1588" algn="just">
              <a:lnSpc>
                <a:spcPct val="120000"/>
              </a:lnSpc>
              <a:spcBef>
                <a:spcPct val="120000"/>
              </a:spcBef>
            </a:pPr>
            <a:r>
              <a:rPr lang="es-ES" b="1" dirty="0" smtClean="0"/>
              <a:t>Antecedentes, justificación y diagnóstico</a:t>
            </a:r>
          </a:p>
        </p:txBody>
      </p:sp>
      <p:grpSp>
        <p:nvGrpSpPr>
          <p:cNvPr id="3" name="Group 6"/>
          <p:cNvGrpSpPr>
            <a:grpSpLocks/>
          </p:cNvGrpSpPr>
          <p:nvPr/>
        </p:nvGrpSpPr>
        <p:grpSpPr bwMode="auto">
          <a:xfrm>
            <a:off x="3714744" y="3113838"/>
            <a:ext cx="405564" cy="387170"/>
            <a:chOff x="3107" y="3829"/>
            <a:chExt cx="175" cy="181"/>
          </a:xfrm>
        </p:grpSpPr>
        <p:sp>
          <p:nvSpPr>
            <p:cNvPr id="48" name="Freeform 7"/>
            <p:cNvSpPr>
              <a:spLocks/>
            </p:cNvSpPr>
            <p:nvPr/>
          </p:nvSpPr>
          <p:spPr bwMode="auto">
            <a:xfrm>
              <a:off x="3192" y="3829"/>
              <a:ext cx="90" cy="181"/>
            </a:xfrm>
            <a:custGeom>
              <a:avLst/>
              <a:gdLst>
                <a:gd name="T0" fmla="*/ 0 w 138"/>
                <a:gd name="T1" fmla="*/ 275 h 276"/>
                <a:gd name="T2" fmla="*/ 138 w 138"/>
                <a:gd name="T3" fmla="*/ 138 h 276"/>
                <a:gd name="T4" fmla="*/ 0 w 138"/>
                <a:gd name="T5" fmla="*/ 0 h 276"/>
                <a:gd name="T6" fmla="*/ 0 w 138"/>
                <a:gd name="T7" fmla="*/ 138 h 276"/>
                <a:gd name="T8" fmla="*/ 0 w 138"/>
                <a:gd name="T9" fmla="*/ 275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0" y="275"/>
                  </a:moveTo>
                  <a:cubicBezTo>
                    <a:pt x="76" y="276"/>
                    <a:pt x="138" y="214"/>
                    <a:pt x="138" y="138"/>
                  </a:cubicBezTo>
                  <a:cubicBezTo>
                    <a:pt x="138" y="61"/>
                    <a:pt x="76" y="0"/>
                    <a:pt x="0" y="0"/>
                  </a:cubicBezTo>
                  <a:lnTo>
                    <a:pt x="0" y="138"/>
                  </a:lnTo>
                  <a:lnTo>
                    <a:pt x="0" y="275"/>
                  </a:lnTo>
                  <a:close/>
                </a:path>
              </a:pathLst>
            </a:custGeom>
            <a:solidFill>
              <a:srgbClr val="6689CC"/>
            </a:solidFill>
            <a:ln w="9525">
              <a:solidFill>
                <a:srgbClr val="6689CC"/>
              </a:solidFill>
              <a:round/>
              <a:headEnd/>
              <a:tailEnd/>
            </a:ln>
          </p:spPr>
          <p:txBody>
            <a:bodyPr anchor="ctr"/>
            <a:lstStyle/>
            <a:p>
              <a:endParaRPr lang="es-ES"/>
            </a:p>
          </p:txBody>
        </p:sp>
        <p:sp>
          <p:nvSpPr>
            <p:cNvPr id="49" name="Freeform 8"/>
            <p:cNvSpPr>
              <a:spLocks/>
            </p:cNvSpPr>
            <p:nvPr/>
          </p:nvSpPr>
          <p:spPr bwMode="auto">
            <a:xfrm>
              <a:off x="3107" y="3829"/>
              <a:ext cx="91" cy="181"/>
            </a:xfrm>
            <a:custGeom>
              <a:avLst/>
              <a:gdLst>
                <a:gd name="T0" fmla="*/ 137 w 138"/>
                <a:gd name="T1" fmla="*/ 0 h 276"/>
                <a:gd name="T2" fmla="*/ 0 w 138"/>
                <a:gd name="T3" fmla="*/ 137 h 276"/>
                <a:gd name="T4" fmla="*/ 138 w 138"/>
                <a:gd name="T5" fmla="*/ 276 h 276"/>
                <a:gd name="T6" fmla="*/ 138 w 138"/>
                <a:gd name="T7" fmla="*/ 138 h 276"/>
                <a:gd name="T8" fmla="*/ 137 w 138"/>
                <a:gd name="T9" fmla="*/ 0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137" y="0"/>
                  </a:moveTo>
                  <a:cubicBezTo>
                    <a:pt x="61" y="0"/>
                    <a:pt x="0" y="61"/>
                    <a:pt x="0" y="137"/>
                  </a:cubicBezTo>
                  <a:cubicBezTo>
                    <a:pt x="0" y="214"/>
                    <a:pt x="61" y="276"/>
                    <a:pt x="138" y="276"/>
                  </a:cubicBezTo>
                  <a:lnTo>
                    <a:pt x="138" y="138"/>
                  </a:lnTo>
                  <a:lnTo>
                    <a:pt x="137" y="0"/>
                  </a:lnTo>
                  <a:close/>
                </a:path>
              </a:pathLst>
            </a:custGeom>
            <a:solidFill>
              <a:srgbClr val="6689CC"/>
            </a:solidFill>
            <a:ln w="9525">
              <a:solidFill>
                <a:srgbClr val="6689CC"/>
              </a:solidFill>
              <a:round/>
              <a:headEnd/>
              <a:tailEnd/>
            </a:ln>
          </p:spPr>
          <p:txBody>
            <a:bodyPr anchor="ctr"/>
            <a:lstStyle/>
            <a:p>
              <a:endParaRPr lang="es-ES"/>
            </a:p>
          </p:txBody>
        </p:sp>
      </p:grpSp>
      <p:sp>
        <p:nvSpPr>
          <p:cNvPr id="50" name="Text Box 9"/>
          <p:cNvSpPr txBox="1">
            <a:spLocks noChangeArrowheads="1"/>
          </p:cNvSpPr>
          <p:nvPr/>
        </p:nvSpPr>
        <p:spPr bwMode="auto">
          <a:xfrm>
            <a:off x="3786182" y="3113838"/>
            <a:ext cx="298778" cy="371513"/>
          </a:xfrm>
          <a:prstGeom prst="rect">
            <a:avLst/>
          </a:prstGeom>
          <a:noFill/>
          <a:ln w="5715" algn="ctr">
            <a:noFill/>
            <a:miter lim="800000"/>
            <a:headEnd/>
            <a:tailEnd/>
          </a:ln>
        </p:spPr>
        <p:txBody>
          <a:bodyPr wrap="none" lIns="90000" tIns="46800" rIns="90000" bIns="46800">
            <a:spAutoFit/>
          </a:bodyPr>
          <a:lstStyle/>
          <a:p>
            <a:r>
              <a:rPr lang="es-CO" b="1" dirty="0" smtClean="0">
                <a:solidFill>
                  <a:schemeClr val="bg1"/>
                </a:solidFill>
              </a:rPr>
              <a:t>1</a:t>
            </a:r>
            <a:endParaRPr lang="es-ES" b="1" dirty="0">
              <a:solidFill>
                <a:schemeClr val="bg1"/>
              </a:solidFill>
            </a:endParaRPr>
          </a:p>
        </p:txBody>
      </p:sp>
      <p:sp>
        <p:nvSpPr>
          <p:cNvPr id="59" name="Rectangle 3"/>
          <p:cNvSpPr>
            <a:spLocks noChangeArrowheads="1"/>
          </p:cNvSpPr>
          <p:nvPr/>
        </p:nvSpPr>
        <p:spPr bwMode="auto">
          <a:xfrm>
            <a:off x="4657859" y="937506"/>
            <a:ext cx="3714776" cy="428628"/>
          </a:xfrm>
          <a:prstGeom prst="rect">
            <a:avLst/>
          </a:prstGeom>
          <a:solidFill>
            <a:srgbClr val="5767DB">
              <a:alpha val="39999"/>
            </a:srgbClr>
          </a:solidFill>
          <a:ln w="9525" algn="ctr">
            <a:noFill/>
            <a:miter lim="800000"/>
            <a:headEnd/>
            <a:tailEnd/>
          </a:ln>
        </p:spPr>
        <p:txBody>
          <a:bodyPr wrap="none" anchor="ctr" anchorCtr="0"/>
          <a:lstStyle/>
          <a:p>
            <a:pPr marL="1588" indent="-1588" algn="r">
              <a:lnSpc>
                <a:spcPct val="120000"/>
              </a:lnSpc>
              <a:spcBef>
                <a:spcPct val="120000"/>
              </a:spcBef>
            </a:pPr>
            <a:r>
              <a:rPr lang="es-ES" b="1" dirty="0" smtClean="0"/>
              <a:t>Contenido</a:t>
            </a:r>
          </a:p>
        </p:txBody>
      </p:sp>
      <p:sp>
        <p:nvSpPr>
          <p:cNvPr id="30" name="Rectangle 3"/>
          <p:cNvSpPr>
            <a:spLocks noChangeArrowheads="1"/>
          </p:cNvSpPr>
          <p:nvPr/>
        </p:nvSpPr>
        <p:spPr bwMode="auto">
          <a:xfrm>
            <a:off x="4229802" y="3571876"/>
            <a:ext cx="4056974" cy="428628"/>
          </a:xfrm>
          <a:prstGeom prst="rect">
            <a:avLst/>
          </a:prstGeom>
          <a:solidFill>
            <a:srgbClr val="5767DB">
              <a:alpha val="39999"/>
            </a:srgbClr>
          </a:solidFill>
          <a:ln w="9525" algn="ctr">
            <a:noFill/>
            <a:miter lim="800000"/>
            <a:headEnd/>
            <a:tailEnd/>
          </a:ln>
        </p:spPr>
        <p:txBody>
          <a:bodyPr wrap="none" anchor="ctr" anchorCtr="0"/>
          <a:lstStyle/>
          <a:p>
            <a:pPr marL="1588" indent="-1588" algn="just">
              <a:lnSpc>
                <a:spcPct val="120000"/>
              </a:lnSpc>
              <a:spcBef>
                <a:spcPct val="120000"/>
              </a:spcBef>
            </a:pPr>
            <a:r>
              <a:rPr lang="es-ES" b="1" dirty="0" smtClean="0"/>
              <a:t>Enfoque conceptual, estrategias y metas</a:t>
            </a:r>
          </a:p>
        </p:txBody>
      </p:sp>
      <p:grpSp>
        <p:nvGrpSpPr>
          <p:cNvPr id="31" name="Group 6"/>
          <p:cNvGrpSpPr>
            <a:grpSpLocks/>
          </p:cNvGrpSpPr>
          <p:nvPr/>
        </p:nvGrpSpPr>
        <p:grpSpPr bwMode="auto">
          <a:xfrm>
            <a:off x="3714744" y="3613334"/>
            <a:ext cx="405564" cy="387170"/>
            <a:chOff x="3107" y="3829"/>
            <a:chExt cx="175" cy="181"/>
          </a:xfrm>
        </p:grpSpPr>
        <p:sp>
          <p:nvSpPr>
            <p:cNvPr id="32" name="Freeform 7"/>
            <p:cNvSpPr>
              <a:spLocks/>
            </p:cNvSpPr>
            <p:nvPr/>
          </p:nvSpPr>
          <p:spPr bwMode="auto">
            <a:xfrm>
              <a:off x="3192" y="3829"/>
              <a:ext cx="90" cy="181"/>
            </a:xfrm>
            <a:custGeom>
              <a:avLst/>
              <a:gdLst>
                <a:gd name="T0" fmla="*/ 0 w 138"/>
                <a:gd name="T1" fmla="*/ 275 h 276"/>
                <a:gd name="T2" fmla="*/ 138 w 138"/>
                <a:gd name="T3" fmla="*/ 138 h 276"/>
                <a:gd name="T4" fmla="*/ 0 w 138"/>
                <a:gd name="T5" fmla="*/ 0 h 276"/>
                <a:gd name="T6" fmla="*/ 0 w 138"/>
                <a:gd name="T7" fmla="*/ 138 h 276"/>
                <a:gd name="T8" fmla="*/ 0 w 138"/>
                <a:gd name="T9" fmla="*/ 275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0" y="275"/>
                  </a:moveTo>
                  <a:cubicBezTo>
                    <a:pt x="76" y="276"/>
                    <a:pt x="138" y="214"/>
                    <a:pt x="138" y="138"/>
                  </a:cubicBezTo>
                  <a:cubicBezTo>
                    <a:pt x="138" y="61"/>
                    <a:pt x="76" y="0"/>
                    <a:pt x="0" y="0"/>
                  </a:cubicBezTo>
                  <a:lnTo>
                    <a:pt x="0" y="138"/>
                  </a:lnTo>
                  <a:lnTo>
                    <a:pt x="0" y="275"/>
                  </a:lnTo>
                  <a:close/>
                </a:path>
              </a:pathLst>
            </a:custGeom>
            <a:solidFill>
              <a:srgbClr val="6689CC"/>
            </a:solidFill>
            <a:ln w="9525">
              <a:solidFill>
                <a:srgbClr val="6689CC"/>
              </a:solidFill>
              <a:round/>
              <a:headEnd/>
              <a:tailEnd/>
            </a:ln>
          </p:spPr>
          <p:txBody>
            <a:bodyPr anchor="ctr"/>
            <a:lstStyle/>
            <a:p>
              <a:endParaRPr lang="es-ES"/>
            </a:p>
          </p:txBody>
        </p:sp>
        <p:sp>
          <p:nvSpPr>
            <p:cNvPr id="33" name="Freeform 8"/>
            <p:cNvSpPr>
              <a:spLocks/>
            </p:cNvSpPr>
            <p:nvPr/>
          </p:nvSpPr>
          <p:spPr bwMode="auto">
            <a:xfrm>
              <a:off x="3107" y="3829"/>
              <a:ext cx="91" cy="181"/>
            </a:xfrm>
            <a:custGeom>
              <a:avLst/>
              <a:gdLst>
                <a:gd name="T0" fmla="*/ 137 w 138"/>
                <a:gd name="T1" fmla="*/ 0 h 276"/>
                <a:gd name="T2" fmla="*/ 0 w 138"/>
                <a:gd name="T3" fmla="*/ 137 h 276"/>
                <a:gd name="T4" fmla="*/ 138 w 138"/>
                <a:gd name="T5" fmla="*/ 276 h 276"/>
                <a:gd name="T6" fmla="*/ 138 w 138"/>
                <a:gd name="T7" fmla="*/ 138 h 276"/>
                <a:gd name="T8" fmla="*/ 137 w 138"/>
                <a:gd name="T9" fmla="*/ 0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137" y="0"/>
                  </a:moveTo>
                  <a:cubicBezTo>
                    <a:pt x="61" y="0"/>
                    <a:pt x="0" y="61"/>
                    <a:pt x="0" y="137"/>
                  </a:cubicBezTo>
                  <a:cubicBezTo>
                    <a:pt x="0" y="214"/>
                    <a:pt x="61" y="276"/>
                    <a:pt x="138" y="276"/>
                  </a:cubicBezTo>
                  <a:lnTo>
                    <a:pt x="138" y="138"/>
                  </a:lnTo>
                  <a:lnTo>
                    <a:pt x="137" y="0"/>
                  </a:lnTo>
                  <a:close/>
                </a:path>
              </a:pathLst>
            </a:custGeom>
            <a:solidFill>
              <a:srgbClr val="6689CC"/>
            </a:solidFill>
            <a:ln w="9525">
              <a:solidFill>
                <a:srgbClr val="6689CC"/>
              </a:solidFill>
              <a:round/>
              <a:headEnd/>
              <a:tailEnd/>
            </a:ln>
          </p:spPr>
          <p:txBody>
            <a:bodyPr anchor="ctr"/>
            <a:lstStyle/>
            <a:p>
              <a:endParaRPr lang="es-ES"/>
            </a:p>
          </p:txBody>
        </p:sp>
      </p:grpSp>
      <p:sp>
        <p:nvSpPr>
          <p:cNvPr id="34" name="Text Box 9"/>
          <p:cNvSpPr txBox="1">
            <a:spLocks noChangeArrowheads="1"/>
          </p:cNvSpPr>
          <p:nvPr/>
        </p:nvSpPr>
        <p:spPr bwMode="auto">
          <a:xfrm>
            <a:off x="3786182" y="3613334"/>
            <a:ext cx="298778" cy="371513"/>
          </a:xfrm>
          <a:prstGeom prst="rect">
            <a:avLst/>
          </a:prstGeom>
          <a:noFill/>
          <a:ln w="5715" algn="ctr">
            <a:noFill/>
            <a:miter lim="800000"/>
            <a:headEnd/>
            <a:tailEnd/>
          </a:ln>
        </p:spPr>
        <p:txBody>
          <a:bodyPr wrap="none" lIns="90000" tIns="46800" rIns="90000" bIns="46800">
            <a:spAutoFit/>
          </a:bodyPr>
          <a:lstStyle/>
          <a:p>
            <a:r>
              <a:rPr lang="es-CO" b="1" dirty="0" smtClean="0">
                <a:solidFill>
                  <a:schemeClr val="bg1"/>
                </a:solidFill>
              </a:rPr>
              <a:t>2</a:t>
            </a:r>
            <a:endParaRPr lang="es-ES" b="1" dirty="0">
              <a:solidFill>
                <a:schemeClr val="bg1"/>
              </a:solidFill>
            </a:endParaRPr>
          </a:p>
        </p:txBody>
      </p:sp>
      <p:sp>
        <p:nvSpPr>
          <p:cNvPr id="35" name="Rectangle 3"/>
          <p:cNvSpPr>
            <a:spLocks noChangeArrowheads="1"/>
          </p:cNvSpPr>
          <p:nvPr/>
        </p:nvSpPr>
        <p:spPr bwMode="auto">
          <a:xfrm>
            <a:off x="4229802" y="4071942"/>
            <a:ext cx="4056974" cy="428628"/>
          </a:xfrm>
          <a:prstGeom prst="rect">
            <a:avLst/>
          </a:prstGeom>
          <a:solidFill>
            <a:srgbClr val="5767DB">
              <a:alpha val="39999"/>
            </a:srgbClr>
          </a:solidFill>
          <a:ln w="9525" algn="ctr">
            <a:noFill/>
            <a:miter lim="800000"/>
            <a:headEnd/>
            <a:tailEnd/>
          </a:ln>
        </p:spPr>
        <p:txBody>
          <a:bodyPr wrap="none" anchor="ctr" anchorCtr="0"/>
          <a:lstStyle/>
          <a:p>
            <a:pPr marL="1588" indent="-1588" algn="just">
              <a:lnSpc>
                <a:spcPct val="120000"/>
              </a:lnSpc>
              <a:spcBef>
                <a:spcPct val="120000"/>
              </a:spcBef>
            </a:pPr>
            <a:r>
              <a:rPr lang="es-ES" b="1" dirty="0" smtClean="0"/>
              <a:t>Avances de corto plazo</a:t>
            </a:r>
          </a:p>
        </p:txBody>
      </p:sp>
      <p:grpSp>
        <p:nvGrpSpPr>
          <p:cNvPr id="37" name="Group 6"/>
          <p:cNvGrpSpPr>
            <a:grpSpLocks/>
          </p:cNvGrpSpPr>
          <p:nvPr/>
        </p:nvGrpSpPr>
        <p:grpSpPr bwMode="auto">
          <a:xfrm>
            <a:off x="3714744" y="4113400"/>
            <a:ext cx="405564" cy="387170"/>
            <a:chOff x="3107" y="3829"/>
            <a:chExt cx="175" cy="181"/>
          </a:xfrm>
        </p:grpSpPr>
        <p:sp>
          <p:nvSpPr>
            <p:cNvPr id="38" name="Freeform 7"/>
            <p:cNvSpPr>
              <a:spLocks/>
            </p:cNvSpPr>
            <p:nvPr/>
          </p:nvSpPr>
          <p:spPr bwMode="auto">
            <a:xfrm>
              <a:off x="3192" y="3829"/>
              <a:ext cx="90" cy="181"/>
            </a:xfrm>
            <a:custGeom>
              <a:avLst/>
              <a:gdLst>
                <a:gd name="T0" fmla="*/ 0 w 138"/>
                <a:gd name="T1" fmla="*/ 275 h 276"/>
                <a:gd name="T2" fmla="*/ 138 w 138"/>
                <a:gd name="T3" fmla="*/ 138 h 276"/>
                <a:gd name="T4" fmla="*/ 0 w 138"/>
                <a:gd name="T5" fmla="*/ 0 h 276"/>
                <a:gd name="T6" fmla="*/ 0 w 138"/>
                <a:gd name="T7" fmla="*/ 138 h 276"/>
                <a:gd name="T8" fmla="*/ 0 w 138"/>
                <a:gd name="T9" fmla="*/ 275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0" y="275"/>
                  </a:moveTo>
                  <a:cubicBezTo>
                    <a:pt x="76" y="276"/>
                    <a:pt x="138" y="214"/>
                    <a:pt x="138" y="138"/>
                  </a:cubicBezTo>
                  <a:cubicBezTo>
                    <a:pt x="138" y="61"/>
                    <a:pt x="76" y="0"/>
                    <a:pt x="0" y="0"/>
                  </a:cubicBezTo>
                  <a:lnTo>
                    <a:pt x="0" y="138"/>
                  </a:lnTo>
                  <a:lnTo>
                    <a:pt x="0" y="275"/>
                  </a:lnTo>
                  <a:close/>
                </a:path>
              </a:pathLst>
            </a:custGeom>
            <a:solidFill>
              <a:srgbClr val="6689CC"/>
            </a:solidFill>
            <a:ln w="9525">
              <a:solidFill>
                <a:srgbClr val="6689CC"/>
              </a:solidFill>
              <a:round/>
              <a:headEnd/>
              <a:tailEnd/>
            </a:ln>
          </p:spPr>
          <p:txBody>
            <a:bodyPr anchor="ctr"/>
            <a:lstStyle/>
            <a:p>
              <a:endParaRPr lang="es-ES"/>
            </a:p>
          </p:txBody>
        </p:sp>
        <p:sp>
          <p:nvSpPr>
            <p:cNvPr id="39" name="Freeform 8"/>
            <p:cNvSpPr>
              <a:spLocks/>
            </p:cNvSpPr>
            <p:nvPr/>
          </p:nvSpPr>
          <p:spPr bwMode="auto">
            <a:xfrm>
              <a:off x="3107" y="3829"/>
              <a:ext cx="91" cy="181"/>
            </a:xfrm>
            <a:custGeom>
              <a:avLst/>
              <a:gdLst>
                <a:gd name="T0" fmla="*/ 137 w 138"/>
                <a:gd name="T1" fmla="*/ 0 h 276"/>
                <a:gd name="T2" fmla="*/ 0 w 138"/>
                <a:gd name="T3" fmla="*/ 137 h 276"/>
                <a:gd name="T4" fmla="*/ 138 w 138"/>
                <a:gd name="T5" fmla="*/ 276 h 276"/>
                <a:gd name="T6" fmla="*/ 138 w 138"/>
                <a:gd name="T7" fmla="*/ 138 h 276"/>
                <a:gd name="T8" fmla="*/ 137 w 138"/>
                <a:gd name="T9" fmla="*/ 0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137" y="0"/>
                  </a:moveTo>
                  <a:cubicBezTo>
                    <a:pt x="61" y="0"/>
                    <a:pt x="0" y="61"/>
                    <a:pt x="0" y="137"/>
                  </a:cubicBezTo>
                  <a:cubicBezTo>
                    <a:pt x="0" y="214"/>
                    <a:pt x="61" y="276"/>
                    <a:pt x="138" y="276"/>
                  </a:cubicBezTo>
                  <a:lnTo>
                    <a:pt x="138" y="138"/>
                  </a:lnTo>
                  <a:lnTo>
                    <a:pt x="137" y="0"/>
                  </a:lnTo>
                  <a:close/>
                </a:path>
              </a:pathLst>
            </a:custGeom>
            <a:solidFill>
              <a:srgbClr val="6689CC"/>
            </a:solidFill>
            <a:ln w="9525">
              <a:solidFill>
                <a:srgbClr val="6689CC"/>
              </a:solidFill>
              <a:round/>
              <a:headEnd/>
              <a:tailEnd/>
            </a:ln>
          </p:spPr>
          <p:txBody>
            <a:bodyPr anchor="ctr"/>
            <a:lstStyle/>
            <a:p>
              <a:endParaRPr lang="es-ES"/>
            </a:p>
          </p:txBody>
        </p:sp>
      </p:grpSp>
      <p:sp>
        <p:nvSpPr>
          <p:cNvPr id="40" name="Text Box 9"/>
          <p:cNvSpPr txBox="1">
            <a:spLocks noChangeArrowheads="1"/>
          </p:cNvSpPr>
          <p:nvPr/>
        </p:nvSpPr>
        <p:spPr bwMode="auto">
          <a:xfrm>
            <a:off x="3786182" y="4113400"/>
            <a:ext cx="298778" cy="371513"/>
          </a:xfrm>
          <a:prstGeom prst="rect">
            <a:avLst/>
          </a:prstGeom>
          <a:noFill/>
          <a:ln w="5715" algn="ctr">
            <a:noFill/>
            <a:miter lim="800000"/>
            <a:headEnd/>
            <a:tailEnd/>
          </a:ln>
        </p:spPr>
        <p:txBody>
          <a:bodyPr wrap="none" lIns="90000" tIns="46800" rIns="90000" bIns="46800">
            <a:spAutoFit/>
          </a:bodyPr>
          <a:lstStyle/>
          <a:p>
            <a:r>
              <a:rPr lang="es-CO" b="1" dirty="0" smtClean="0">
                <a:solidFill>
                  <a:schemeClr val="bg1"/>
                </a:solidFill>
              </a:rPr>
              <a:t>3</a:t>
            </a:r>
            <a:endParaRPr lang="es-ES" b="1" dirty="0">
              <a:solidFill>
                <a:schemeClr val="bg1"/>
              </a:solidFill>
            </a:endParaRPr>
          </a:p>
        </p:txBody>
      </p:sp>
      <p:sp>
        <p:nvSpPr>
          <p:cNvPr id="42" name="Rectangle 3"/>
          <p:cNvSpPr>
            <a:spLocks noChangeArrowheads="1"/>
          </p:cNvSpPr>
          <p:nvPr/>
        </p:nvSpPr>
        <p:spPr bwMode="auto">
          <a:xfrm>
            <a:off x="4229802" y="4572008"/>
            <a:ext cx="4056974" cy="428628"/>
          </a:xfrm>
          <a:prstGeom prst="rect">
            <a:avLst/>
          </a:prstGeom>
          <a:solidFill>
            <a:srgbClr val="5767DB">
              <a:alpha val="39999"/>
            </a:srgbClr>
          </a:solidFill>
          <a:ln w="9525" algn="ctr">
            <a:noFill/>
            <a:miter lim="800000"/>
            <a:headEnd/>
            <a:tailEnd/>
          </a:ln>
        </p:spPr>
        <p:txBody>
          <a:bodyPr wrap="none" anchor="ctr" anchorCtr="0"/>
          <a:lstStyle/>
          <a:p>
            <a:pPr marL="1588" indent="-1588" algn="just">
              <a:lnSpc>
                <a:spcPct val="120000"/>
              </a:lnSpc>
              <a:spcBef>
                <a:spcPct val="120000"/>
              </a:spcBef>
            </a:pPr>
            <a:r>
              <a:rPr lang="es-ES" b="1" dirty="0" smtClean="0"/>
              <a:t>Reflexión final</a:t>
            </a:r>
          </a:p>
        </p:txBody>
      </p:sp>
      <p:grpSp>
        <p:nvGrpSpPr>
          <p:cNvPr id="47" name="Group 6"/>
          <p:cNvGrpSpPr>
            <a:grpSpLocks/>
          </p:cNvGrpSpPr>
          <p:nvPr/>
        </p:nvGrpSpPr>
        <p:grpSpPr bwMode="auto">
          <a:xfrm>
            <a:off x="3714744" y="4613466"/>
            <a:ext cx="405564" cy="387170"/>
            <a:chOff x="3107" y="3829"/>
            <a:chExt cx="175" cy="181"/>
          </a:xfrm>
        </p:grpSpPr>
        <p:sp>
          <p:nvSpPr>
            <p:cNvPr id="51" name="Freeform 7"/>
            <p:cNvSpPr>
              <a:spLocks/>
            </p:cNvSpPr>
            <p:nvPr/>
          </p:nvSpPr>
          <p:spPr bwMode="auto">
            <a:xfrm>
              <a:off x="3192" y="3829"/>
              <a:ext cx="90" cy="181"/>
            </a:xfrm>
            <a:custGeom>
              <a:avLst/>
              <a:gdLst>
                <a:gd name="T0" fmla="*/ 0 w 138"/>
                <a:gd name="T1" fmla="*/ 275 h 276"/>
                <a:gd name="T2" fmla="*/ 138 w 138"/>
                <a:gd name="T3" fmla="*/ 138 h 276"/>
                <a:gd name="T4" fmla="*/ 0 w 138"/>
                <a:gd name="T5" fmla="*/ 0 h 276"/>
                <a:gd name="T6" fmla="*/ 0 w 138"/>
                <a:gd name="T7" fmla="*/ 138 h 276"/>
                <a:gd name="T8" fmla="*/ 0 w 138"/>
                <a:gd name="T9" fmla="*/ 275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0" y="275"/>
                  </a:moveTo>
                  <a:cubicBezTo>
                    <a:pt x="76" y="276"/>
                    <a:pt x="138" y="214"/>
                    <a:pt x="138" y="138"/>
                  </a:cubicBezTo>
                  <a:cubicBezTo>
                    <a:pt x="138" y="61"/>
                    <a:pt x="76" y="0"/>
                    <a:pt x="0" y="0"/>
                  </a:cubicBezTo>
                  <a:lnTo>
                    <a:pt x="0" y="138"/>
                  </a:lnTo>
                  <a:lnTo>
                    <a:pt x="0" y="275"/>
                  </a:lnTo>
                  <a:close/>
                </a:path>
              </a:pathLst>
            </a:custGeom>
            <a:solidFill>
              <a:srgbClr val="6689CC"/>
            </a:solidFill>
            <a:ln w="9525">
              <a:solidFill>
                <a:srgbClr val="6689CC"/>
              </a:solidFill>
              <a:round/>
              <a:headEnd/>
              <a:tailEnd/>
            </a:ln>
          </p:spPr>
          <p:txBody>
            <a:bodyPr anchor="ctr"/>
            <a:lstStyle/>
            <a:p>
              <a:endParaRPr lang="es-ES"/>
            </a:p>
          </p:txBody>
        </p:sp>
        <p:sp>
          <p:nvSpPr>
            <p:cNvPr id="55" name="Freeform 8"/>
            <p:cNvSpPr>
              <a:spLocks/>
            </p:cNvSpPr>
            <p:nvPr/>
          </p:nvSpPr>
          <p:spPr bwMode="auto">
            <a:xfrm>
              <a:off x="3107" y="3829"/>
              <a:ext cx="91" cy="181"/>
            </a:xfrm>
            <a:custGeom>
              <a:avLst/>
              <a:gdLst>
                <a:gd name="T0" fmla="*/ 137 w 138"/>
                <a:gd name="T1" fmla="*/ 0 h 276"/>
                <a:gd name="T2" fmla="*/ 0 w 138"/>
                <a:gd name="T3" fmla="*/ 137 h 276"/>
                <a:gd name="T4" fmla="*/ 138 w 138"/>
                <a:gd name="T5" fmla="*/ 276 h 276"/>
                <a:gd name="T6" fmla="*/ 138 w 138"/>
                <a:gd name="T7" fmla="*/ 138 h 276"/>
                <a:gd name="T8" fmla="*/ 137 w 138"/>
                <a:gd name="T9" fmla="*/ 0 h 276"/>
                <a:gd name="T10" fmla="*/ 0 60000 65536"/>
                <a:gd name="T11" fmla="*/ 0 60000 65536"/>
                <a:gd name="T12" fmla="*/ 0 60000 65536"/>
                <a:gd name="T13" fmla="*/ 0 60000 65536"/>
                <a:gd name="T14" fmla="*/ 0 60000 65536"/>
                <a:gd name="T15" fmla="*/ 0 w 138"/>
                <a:gd name="T16" fmla="*/ 0 h 276"/>
                <a:gd name="T17" fmla="*/ 138 w 138"/>
                <a:gd name="T18" fmla="*/ 276 h 276"/>
              </a:gdLst>
              <a:ahLst/>
              <a:cxnLst>
                <a:cxn ang="T10">
                  <a:pos x="T0" y="T1"/>
                </a:cxn>
                <a:cxn ang="T11">
                  <a:pos x="T2" y="T3"/>
                </a:cxn>
                <a:cxn ang="T12">
                  <a:pos x="T4" y="T5"/>
                </a:cxn>
                <a:cxn ang="T13">
                  <a:pos x="T6" y="T7"/>
                </a:cxn>
                <a:cxn ang="T14">
                  <a:pos x="T8" y="T9"/>
                </a:cxn>
              </a:cxnLst>
              <a:rect l="T15" t="T16" r="T17" b="T18"/>
              <a:pathLst>
                <a:path w="138" h="276">
                  <a:moveTo>
                    <a:pt x="137" y="0"/>
                  </a:moveTo>
                  <a:cubicBezTo>
                    <a:pt x="61" y="0"/>
                    <a:pt x="0" y="61"/>
                    <a:pt x="0" y="137"/>
                  </a:cubicBezTo>
                  <a:cubicBezTo>
                    <a:pt x="0" y="214"/>
                    <a:pt x="61" y="276"/>
                    <a:pt x="138" y="276"/>
                  </a:cubicBezTo>
                  <a:lnTo>
                    <a:pt x="138" y="138"/>
                  </a:lnTo>
                  <a:lnTo>
                    <a:pt x="137" y="0"/>
                  </a:lnTo>
                  <a:close/>
                </a:path>
              </a:pathLst>
            </a:custGeom>
            <a:solidFill>
              <a:srgbClr val="6689CC"/>
            </a:solidFill>
            <a:ln w="9525">
              <a:solidFill>
                <a:srgbClr val="6689CC"/>
              </a:solidFill>
              <a:round/>
              <a:headEnd/>
              <a:tailEnd/>
            </a:ln>
          </p:spPr>
          <p:txBody>
            <a:bodyPr anchor="ctr"/>
            <a:lstStyle/>
            <a:p>
              <a:endParaRPr lang="es-ES"/>
            </a:p>
          </p:txBody>
        </p:sp>
      </p:grpSp>
      <p:sp>
        <p:nvSpPr>
          <p:cNvPr id="60" name="Text Box 9"/>
          <p:cNvSpPr txBox="1">
            <a:spLocks noChangeArrowheads="1"/>
          </p:cNvSpPr>
          <p:nvPr/>
        </p:nvSpPr>
        <p:spPr bwMode="auto">
          <a:xfrm>
            <a:off x="3786182" y="4613466"/>
            <a:ext cx="298778" cy="371513"/>
          </a:xfrm>
          <a:prstGeom prst="rect">
            <a:avLst/>
          </a:prstGeom>
          <a:noFill/>
          <a:ln w="5715" algn="ctr">
            <a:noFill/>
            <a:miter lim="800000"/>
            <a:headEnd/>
            <a:tailEnd/>
          </a:ln>
        </p:spPr>
        <p:txBody>
          <a:bodyPr wrap="none" lIns="90000" tIns="46800" rIns="90000" bIns="46800">
            <a:spAutoFit/>
          </a:bodyPr>
          <a:lstStyle/>
          <a:p>
            <a:r>
              <a:rPr lang="es-CO" b="1" dirty="0" smtClean="0">
                <a:solidFill>
                  <a:schemeClr val="bg1"/>
                </a:solidFill>
              </a:rPr>
              <a:t>4</a:t>
            </a:r>
            <a:endParaRPr lang="es-ES"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Flecha derecha"/>
          <p:cNvSpPr/>
          <p:nvPr/>
        </p:nvSpPr>
        <p:spPr>
          <a:xfrm>
            <a:off x="179512" y="4342886"/>
            <a:ext cx="8460432" cy="288032"/>
          </a:xfrm>
          <a:prstGeom prs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s-ES">
              <a:solidFill>
                <a:schemeClr val="tx2"/>
              </a:solidFill>
            </a:endParaRPr>
          </a:p>
        </p:txBody>
      </p:sp>
      <p:sp>
        <p:nvSpPr>
          <p:cNvPr id="27" name="26 CuadroTexto"/>
          <p:cNvSpPr txBox="1"/>
          <p:nvPr/>
        </p:nvSpPr>
        <p:spPr>
          <a:xfrm>
            <a:off x="539552" y="1919734"/>
            <a:ext cx="2267744" cy="1077218"/>
          </a:xfrm>
          <a:prstGeom prst="rect">
            <a:avLst/>
          </a:prstGeom>
          <a:noFill/>
        </p:spPr>
        <p:txBody>
          <a:bodyPr wrap="square" rtlCol="0">
            <a:spAutoFit/>
          </a:bodyPr>
          <a:lstStyle/>
          <a:p>
            <a:r>
              <a:rPr lang="es-ES" sz="1600" dirty="0" smtClean="0">
                <a:solidFill>
                  <a:schemeClr val="tx2"/>
                </a:solidFill>
                <a:latin typeface="Arial Narrow" pitchFamily="34" charset="0"/>
              </a:rPr>
              <a:t>Política farmacéutica orientada a la </a:t>
            </a:r>
            <a:r>
              <a:rPr lang="es-ES" sz="1600" b="1" dirty="0" smtClean="0">
                <a:solidFill>
                  <a:schemeClr val="tx2"/>
                </a:solidFill>
                <a:latin typeface="Arial Narrow" pitchFamily="34" charset="0"/>
              </a:rPr>
              <a:t>racionalización económica y terapéutica</a:t>
            </a:r>
            <a:r>
              <a:rPr lang="es-ES" sz="1600" dirty="0" smtClean="0">
                <a:solidFill>
                  <a:schemeClr val="tx2"/>
                </a:solidFill>
                <a:latin typeface="Arial Narrow" pitchFamily="34" charset="0"/>
              </a:rPr>
              <a:t>.</a:t>
            </a:r>
            <a:endParaRPr lang="es-ES" sz="1600" dirty="0">
              <a:solidFill>
                <a:schemeClr val="tx2"/>
              </a:solidFill>
              <a:latin typeface="+mj-lt"/>
              <a:ea typeface="ＭＳ Ｐゴシック" pitchFamily="34" charset="-128"/>
            </a:endParaRPr>
          </a:p>
        </p:txBody>
      </p:sp>
      <p:sp>
        <p:nvSpPr>
          <p:cNvPr id="48" name="47 Elipse"/>
          <p:cNvSpPr/>
          <p:nvPr/>
        </p:nvSpPr>
        <p:spPr>
          <a:xfrm>
            <a:off x="7380312" y="3852000"/>
            <a:ext cx="720080" cy="633122"/>
          </a:xfrm>
          <a:prstGeom prst="ellips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s-ES" sz="2200" b="1" dirty="0" smtClean="0">
                <a:solidFill>
                  <a:schemeClr val="tx2"/>
                </a:solidFill>
              </a:rPr>
              <a:t>11</a:t>
            </a:r>
            <a:endParaRPr lang="es-ES" sz="2200" b="1" dirty="0">
              <a:solidFill>
                <a:schemeClr val="tx2"/>
              </a:solidFill>
            </a:endParaRPr>
          </a:p>
        </p:txBody>
      </p:sp>
      <p:sp>
        <p:nvSpPr>
          <p:cNvPr id="49" name="48 Elipse"/>
          <p:cNvSpPr/>
          <p:nvPr/>
        </p:nvSpPr>
        <p:spPr>
          <a:xfrm>
            <a:off x="2061005" y="3852000"/>
            <a:ext cx="720080" cy="633122"/>
          </a:xfrm>
          <a:prstGeom prst="ellips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s-ES" sz="2200" b="1" dirty="0" smtClean="0">
                <a:solidFill>
                  <a:schemeClr val="tx2"/>
                </a:solidFill>
              </a:rPr>
              <a:t>80</a:t>
            </a:r>
            <a:endParaRPr lang="es-ES" sz="2200" b="1" dirty="0">
              <a:solidFill>
                <a:schemeClr val="tx2"/>
              </a:solidFill>
            </a:endParaRPr>
          </a:p>
        </p:txBody>
      </p:sp>
      <p:sp>
        <p:nvSpPr>
          <p:cNvPr id="50" name="49 Elipse"/>
          <p:cNvSpPr/>
          <p:nvPr/>
        </p:nvSpPr>
        <p:spPr>
          <a:xfrm>
            <a:off x="3834107" y="3852000"/>
            <a:ext cx="720080" cy="633122"/>
          </a:xfrm>
          <a:prstGeom prst="ellips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s-ES" sz="2200" b="1" dirty="0" smtClean="0">
                <a:solidFill>
                  <a:schemeClr val="tx2"/>
                </a:solidFill>
              </a:rPr>
              <a:t>93</a:t>
            </a:r>
            <a:endParaRPr lang="es-ES" sz="2200" b="1" dirty="0">
              <a:solidFill>
                <a:schemeClr val="tx2"/>
              </a:solidFill>
            </a:endParaRPr>
          </a:p>
        </p:txBody>
      </p:sp>
      <p:sp>
        <p:nvSpPr>
          <p:cNvPr id="51" name="50 Elipse"/>
          <p:cNvSpPr/>
          <p:nvPr/>
        </p:nvSpPr>
        <p:spPr>
          <a:xfrm>
            <a:off x="5607209" y="3852000"/>
            <a:ext cx="720080" cy="633122"/>
          </a:xfrm>
          <a:prstGeom prst="ellips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s-ES" sz="2200" b="1" dirty="0" smtClean="0">
                <a:solidFill>
                  <a:schemeClr val="tx2"/>
                </a:solidFill>
              </a:rPr>
              <a:t>03</a:t>
            </a:r>
            <a:endParaRPr lang="es-ES" sz="2200" b="1" dirty="0">
              <a:solidFill>
                <a:schemeClr val="tx2"/>
              </a:solidFill>
            </a:endParaRPr>
          </a:p>
        </p:txBody>
      </p:sp>
      <p:sp>
        <p:nvSpPr>
          <p:cNvPr id="57" name="56 Rectángulo"/>
          <p:cNvSpPr/>
          <p:nvPr/>
        </p:nvSpPr>
        <p:spPr>
          <a:xfrm>
            <a:off x="611560" y="5013176"/>
            <a:ext cx="1944216" cy="1200329"/>
          </a:xfrm>
          <a:prstGeom prst="rect">
            <a:avLst/>
          </a:prstGeom>
        </p:spPr>
        <p:txBody>
          <a:bodyPr wrap="square">
            <a:spAutoFit/>
          </a:bodyPr>
          <a:lstStyle/>
          <a:p>
            <a:r>
              <a:rPr lang="es-ES" b="1" dirty="0" smtClean="0">
                <a:solidFill>
                  <a:schemeClr val="tx2"/>
                </a:solidFill>
                <a:latin typeface="Arial Narrow" pitchFamily="34" charset="0"/>
              </a:rPr>
              <a:t>Promoción de medicamentos genéricos </a:t>
            </a:r>
            <a:r>
              <a:rPr lang="es-ES" dirty="0" smtClean="0">
                <a:solidFill>
                  <a:schemeClr val="tx2"/>
                </a:solidFill>
                <a:latin typeface="Arial Narrow" pitchFamily="34" charset="0"/>
              </a:rPr>
              <a:t>(Decreto 709 de 1991)</a:t>
            </a:r>
            <a:endParaRPr lang="es-CO" dirty="0">
              <a:solidFill>
                <a:schemeClr val="tx2"/>
              </a:solidFill>
            </a:endParaRPr>
          </a:p>
        </p:txBody>
      </p:sp>
      <p:sp>
        <p:nvSpPr>
          <p:cNvPr id="58" name="57 Rectángulo"/>
          <p:cNvSpPr/>
          <p:nvPr/>
        </p:nvSpPr>
        <p:spPr>
          <a:xfrm>
            <a:off x="4139952" y="1052736"/>
            <a:ext cx="2016224" cy="2308324"/>
          </a:xfrm>
          <a:prstGeom prst="rect">
            <a:avLst/>
          </a:prstGeom>
        </p:spPr>
        <p:txBody>
          <a:bodyPr wrap="square">
            <a:spAutoFit/>
          </a:bodyPr>
          <a:lstStyle/>
          <a:p>
            <a:r>
              <a:rPr lang="es-ES" sz="1600" dirty="0" smtClean="0">
                <a:solidFill>
                  <a:schemeClr val="tx2"/>
                </a:solidFill>
                <a:latin typeface="Arial Narrow" pitchFamily="34" charset="0"/>
              </a:rPr>
              <a:t>Ley 100 de 1993: </a:t>
            </a:r>
            <a:r>
              <a:rPr lang="es-ES" sz="1600" b="1" dirty="0" smtClean="0">
                <a:solidFill>
                  <a:schemeClr val="tx2"/>
                </a:solidFill>
                <a:latin typeface="Arial Narrow" pitchFamily="34" charset="0"/>
              </a:rPr>
              <a:t>Selección de medicamentos esenciales, promoción de la competencia.  </a:t>
            </a:r>
            <a:r>
              <a:rPr lang="es-ES" sz="1600" dirty="0" smtClean="0">
                <a:solidFill>
                  <a:schemeClr val="tx2"/>
                </a:solidFill>
                <a:latin typeface="Arial Narrow" pitchFamily="34" charset="0"/>
              </a:rPr>
              <a:t>y creación de la </a:t>
            </a:r>
            <a:r>
              <a:rPr lang="es-ES" sz="1600" i="1" dirty="0" smtClean="0">
                <a:solidFill>
                  <a:schemeClr val="tx2"/>
                </a:solidFill>
                <a:latin typeface="Arial Narrow" pitchFamily="34" charset="0"/>
              </a:rPr>
              <a:t>Comisión Nacional de Precios de Medicamentos </a:t>
            </a:r>
            <a:r>
              <a:rPr lang="es-ES" sz="1600" dirty="0" smtClean="0">
                <a:solidFill>
                  <a:schemeClr val="tx2"/>
                </a:solidFill>
                <a:latin typeface="Arial Narrow" pitchFamily="34" charset="0"/>
              </a:rPr>
              <a:t>e INVIMA. </a:t>
            </a:r>
            <a:endParaRPr lang="es-CO" sz="1600" dirty="0">
              <a:solidFill>
                <a:schemeClr val="tx2"/>
              </a:solidFill>
            </a:endParaRPr>
          </a:p>
        </p:txBody>
      </p:sp>
      <p:sp>
        <p:nvSpPr>
          <p:cNvPr id="59" name="58 Rectángulo"/>
          <p:cNvSpPr/>
          <p:nvPr/>
        </p:nvSpPr>
        <p:spPr>
          <a:xfrm>
            <a:off x="3635896" y="4941168"/>
            <a:ext cx="2592288" cy="1477328"/>
          </a:xfrm>
          <a:prstGeom prst="rect">
            <a:avLst/>
          </a:prstGeom>
        </p:spPr>
        <p:txBody>
          <a:bodyPr wrap="square">
            <a:spAutoFit/>
          </a:bodyPr>
          <a:lstStyle/>
          <a:p>
            <a:pPr>
              <a:spcBef>
                <a:spcPct val="50000"/>
              </a:spcBef>
              <a:defRPr/>
            </a:pPr>
            <a:r>
              <a:rPr lang="es-ES" b="1" dirty="0" smtClean="0">
                <a:solidFill>
                  <a:schemeClr val="tx2"/>
                </a:solidFill>
                <a:latin typeface="Arial Narrow" pitchFamily="34" charset="0"/>
              </a:rPr>
              <a:t>Política Farmacéutica Nacional 2003</a:t>
            </a:r>
            <a:r>
              <a:rPr lang="es-ES" dirty="0" smtClean="0">
                <a:solidFill>
                  <a:schemeClr val="tx2"/>
                </a:solidFill>
                <a:latin typeface="Arial Narrow" pitchFamily="34" charset="0"/>
              </a:rPr>
              <a:t>: Selección de medicamentos esenciales y promoción de la competencia. </a:t>
            </a:r>
            <a:endParaRPr lang="es-ES" b="1" dirty="0">
              <a:solidFill>
                <a:schemeClr val="tx2"/>
              </a:solidFill>
              <a:latin typeface="Arial Narrow" pitchFamily="34" charset="0"/>
            </a:endParaRPr>
          </a:p>
        </p:txBody>
      </p:sp>
      <p:grpSp>
        <p:nvGrpSpPr>
          <p:cNvPr id="2" name="68 Grupo"/>
          <p:cNvGrpSpPr/>
          <p:nvPr/>
        </p:nvGrpSpPr>
        <p:grpSpPr>
          <a:xfrm>
            <a:off x="611560" y="2996952"/>
            <a:ext cx="1944216" cy="1008112"/>
            <a:chOff x="395536" y="2996952"/>
            <a:chExt cx="1368152" cy="1008112"/>
          </a:xfrm>
        </p:grpSpPr>
        <p:cxnSp>
          <p:nvCxnSpPr>
            <p:cNvPr id="64" name="63 Conector recto"/>
            <p:cNvCxnSpPr/>
            <p:nvPr/>
          </p:nvCxnSpPr>
          <p:spPr bwMode="auto">
            <a:xfrm>
              <a:off x="395536" y="2996952"/>
              <a:ext cx="1368152" cy="0"/>
            </a:xfrm>
            <a:prstGeom prst="line">
              <a:avLst/>
            </a:prstGeom>
            <a:solidFill>
              <a:schemeClr val="accent1"/>
            </a:solidFill>
            <a:ln w="12700" cap="flat" cmpd="sng" algn="ctr">
              <a:solidFill>
                <a:schemeClr val="accent2">
                  <a:lumMod val="75000"/>
                </a:schemeClr>
              </a:solidFill>
              <a:prstDash val="solid"/>
              <a:round/>
              <a:headEnd type="none" w="med" len="med"/>
              <a:tailEnd type="none" w="med" len="med"/>
            </a:ln>
            <a:effectLst/>
          </p:spPr>
        </p:cxnSp>
        <p:cxnSp>
          <p:nvCxnSpPr>
            <p:cNvPr id="66" name="65 Conector recto"/>
            <p:cNvCxnSpPr/>
            <p:nvPr/>
          </p:nvCxnSpPr>
          <p:spPr bwMode="auto">
            <a:xfrm>
              <a:off x="395536" y="2996952"/>
              <a:ext cx="0" cy="100811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 name="69 Grupo"/>
          <p:cNvGrpSpPr/>
          <p:nvPr/>
        </p:nvGrpSpPr>
        <p:grpSpPr>
          <a:xfrm rot="5400000" flipH="1">
            <a:off x="1331640" y="3933056"/>
            <a:ext cx="432048" cy="1728192"/>
            <a:chOff x="395536" y="2996952"/>
            <a:chExt cx="1368152" cy="1008112"/>
          </a:xfrm>
        </p:grpSpPr>
        <p:cxnSp>
          <p:nvCxnSpPr>
            <p:cNvPr id="71" name="70 Conector recto"/>
            <p:cNvCxnSpPr/>
            <p:nvPr/>
          </p:nvCxnSpPr>
          <p:spPr bwMode="auto">
            <a:xfrm>
              <a:off x="395536" y="2996952"/>
              <a:ext cx="1368152" cy="0"/>
            </a:xfrm>
            <a:prstGeom prst="line">
              <a:avLst/>
            </a:prstGeom>
            <a:solidFill>
              <a:schemeClr val="accent1"/>
            </a:solidFill>
            <a:ln w="12700" cap="flat" cmpd="sng" algn="ctr">
              <a:solidFill>
                <a:schemeClr val="accent2">
                  <a:lumMod val="75000"/>
                </a:schemeClr>
              </a:solidFill>
              <a:prstDash val="solid"/>
              <a:round/>
              <a:headEnd type="none" w="med" len="med"/>
              <a:tailEnd type="none" w="med" len="med"/>
            </a:ln>
            <a:effectLst/>
          </p:spPr>
        </p:cxnSp>
        <p:cxnSp>
          <p:nvCxnSpPr>
            <p:cNvPr id="72" name="71 Conector recto"/>
            <p:cNvCxnSpPr/>
            <p:nvPr/>
          </p:nvCxnSpPr>
          <p:spPr bwMode="auto">
            <a:xfrm>
              <a:off x="395536" y="2996952"/>
              <a:ext cx="0" cy="100811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 name="72 Grupo"/>
          <p:cNvGrpSpPr/>
          <p:nvPr/>
        </p:nvGrpSpPr>
        <p:grpSpPr>
          <a:xfrm>
            <a:off x="4176335" y="3356992"/>
            <a:ext cx="1944216" cy="576064"/>
            <a:chOff x="395536" y="2996952"/>
            <a:chExt cx="1368152" cy="1008112"/>
          </a:xfrm>
        </p:grpSpPr>
        <p:cxnSp>
          <p:nvCxnSpPr>
            <p:cNvPr id="74" name="73 Conector recto"/>
            <p:cNvCxnSpPr/>
            <p:nvPr/>
          </p:nvCxnSpPr>
          <p:spPr bwMode="auto">
            <a:xfrm>
              <a:off x="395536" y="2996952"/>
              <a:ext cx="1368152" cy="0"/>
            </a:xfrm>
            <a:prstGeom prst="line">
              <a:avLst/>
            </a:prstGeom>
            <a:solidFill>
              <a:schemeClr val="accent1"/>
            </a:solidFill>
            <a:ln w="12700" cap="flat" cmpd="sng" algn="ctr">
              <a:solidFill>
                <a:schemeClr val="accent2">
                  <a:lumMod val="75000"/>
                </a:schemeClr>
              </a:solidFill>
              <a:prstDash val="solid"/>
              <a:round/>
              <a:headEnd type="none" w="med" len="med"/>
              <a:tailEnd type="none" w="med" len="med"/>
            </a:ln>
            <a:effectLst/>
          </p:spPr>
        </p:cxnSp>
        <p:cxnSp>
          <p:nvCxnSpPr>
            <p:cNvPr id="75" name="74 Conector recto"/>
            <p:cNvCxnSpPr/>
            <p:nvPr/>
          </p:nvCxnSpPr>
          <p:spPr bwMode="auto">
            <a:xfrm>
              <a:off x="395536" y="2996952"/>
              <a:ext cx="0" cy="100811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 name="75 Grupo"/>
          <p:cNvGrpSpPr/>
          <p:nvPr/>
        </p:nvGrpSpPr>
        <p:grpSpPr>
          <a:xfrm rot="5400000" flipH="1">
            <a:off x="4644008" y="3645024"/>
            <a:ext cx="432048" cy="2160240"/>
            <a:chOff x="395536" y="2996952"/>
            <a:chExt cx="1368152" cy="1008112"/>
          </a:xfrm>
        </p:grpSpPr>
        <p:cxnSp>
          <p:nvCxnSpPr>
            <p:cNvPr id="77" name="76 Conector recto"/>
            <p:cNvCxnSpPr/>
            <p:nvPr/>
          </p:nvCxnSpPr>
          <p:spPr bwMode="auto">
            <a:xfrm>
              <a:off x="395536" y="2996952"/>
              <a:ext cx="1368152" cy="0"/>
            </a:xfrm>
            <a:prstGeom prst="line">
              <a:avLst/>
            </a:prstGeom>
            <a:solidFill>
              <a:schemeClr val="accent1"/>
            </a:solidFill>
            <a:ln w="12700" cap="flat" cmpd="sng" algn="ctr">
              <a:solidFill>
                <a:schemeClr val="accent2">
                  <a:lumMod val="75000"/>
                </a:schemeClr>
              </a:solidFill>
              <a:prstDash val="solid"/>
              <a:round/>
              <a:headEnd type="none" w="med" len="med"/>
              <a:tailEnd type="none" w="med" len="med"/>
            </a:ln>
            <a:effectLst/>
          </p:spPr>
        </p:cxnSp>
        <p:cxnSp>
          <p:nvCxnSpPr>
            <p:cNvPr id="78" name="77 Conector recto"/>
            <p:cNvCxnSpPr/>
            <p:nvPr/>
          </p:nvCxnSpPr>
          <p:spPr bwMode="auto">
            <a:xfrm>
              <a:off x="395536" y="2996952"/>
              <a:ext cx="0" cy="100811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79" name="78 Rectángulo"/>
          <p:cNvSpPr/>
          <p:nvPr/>
        </p:nvSpPr>
        <p:spPr>
          <a:xfrm>
            <a:off x="6929454" y="1880234"/>
            <a:ext cx="1800200" cy="1477328"/>
          </a:xfrm>
          <a:prstGeom prst="rect">
            <a:avLst/>
          </a:prstGeom>
        </p:spPr>
        <p:txBody>
          <a:bodyPr wrap="square">
            <a:spAutoFit/>
          </a:bodyPr>
          <a:lstStyle/>
          <a:p>
            <a:r>
              <a:rPr lang="es-ES" dirty="0" smtClean="0">
                <a:solidFill>
                  <a:schemeClr val="tx2"/>
                </a:solidFill>
                <a:latin typeface="Arial Narrow" pitchFamily="34" charset="0"/>
              </a:rPr>
              <a:t>Ley 1438 de 2011: </a:t>
            </a:r>
            <a:r>
              <a:rPr lang="es-ES" b="1" dirty="0" smtClean="0">
                <a:solidFill>
                  <a:schemeClr val="tx2"/>
                </a:solidFill>
                <a:latin typeface="Arial Narrow" pitchFamily="34" charset="0"/>
              </a:rPr>
              <a:t>Definir una política farmacéutica nacional</a:t>
            </a:r>
            <a:endParaRPr lang="es-CO" dirty="0">
              <a:solidFill>
                <a:schemeClr val="tx2"/>
              </a:solidFill>
            </a:endParaRPr>
          </a:p>
        </p:txBody>
      </p:sp>
      <p:grpSp>
        <p:nvGrpSpPr>
          <p:cNvPr id="7" name="79 Grupo"/>
          <p:cNvGrpSpPr/>
          <p:nvPr/>
        </p:nvGrpSpPr>
        <p:grpSpPr>
          <a:xfrm flipH="1">
            <a:off x="7021030" y="3344359"/>
            <a:ext cx="720080" cy="370393"/>
            <a:chOff x="395536" y="2996952"/>
            <a:chExt cx="1368152" cy="1008112"/>
          </a:xfrm>
        </p:grpSpPr>
        <p:cxnSp>
          <p:nvCxnSpPr>
            <p:cNvPr id="81" name="80 Conector recto"/>
            <p:cNvCxnSpPr/>
            <p:nvPr/>
          </p:nvCxnSpPr>
          <p:spPr bwMode="auto">
            <a:xfrm>
              <a:off x="395536" y="2996952"/>
              <a:ext cx="1368152" cy="0"/>
            </a:xfrm>
            <a:prstGeom prst="line">
              <a:avLst/>
            </a:prstGeom>
            <a:solidFill>
              <a:schemeClr val="accent1"/>
            </a:solidFill>
            <a:ln w="12700" cap="flat" cmpd="sng" algn="ctr">
              <a:solidFill>
                <a:schemeClr val="accent2">
                  <a:lumMod val="75000"/>
                </a:schemeClr>
              </a:solidFill>
              <a:prstDash val="solid"/>
              <a:round/>
              <a:headEnd type="none" w="med" len="med"/>
              <a:tailEnd type="none" w="med" len="med"/>
            </a:ln>
            <a:effectLst/>
          </p:spPr>
        </p:cxnSp>
        <p:cxnSp>
          <p:nvCxnSpPr>
            <p:cNvPr id="82" name="81 Conector recto"/>
            <p:cNvCxnSpPr/>
            <p:nvPr/>
          </p:nvCxnSpPr>
          <p:spPr bwMode="auto">
            <a:xfrm>
              <a:off x="395536" y="2996952"/>
              <a:ext cx="0" cy="100811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3" name="82 Rectángulo"/>
          <p:cNvSpPr/>
          <p:nvPr/>
        </p:nvSpPr>
        <p:spPr>
          <a:xfrm>
            <a:off x="6588224" y="5158933"/>
            <a:ext cx="2232248" cy="1200329"/>
          </a:xfrm>
          <a:prstGeom prst="rect">
            <a:avLst/>
          </a:prstGeom>
        </p:spPr>
        <p:txBody>
          <a:bodyPr wrap="square">
            <a:spAutoFit/>
          </a:bodyPr>
          <a:lstStyle/>
          <a:p>
            <a:pPr algn="r"/>
            <a:r>
              <a:rPr lang="es-ES" b="1" dirty="0" smtClean="0">
                <a:solidFill>
                  <a:schemeClr val="tx2"/>
                </a:solidFill>
                <a:latin typeface="Arial Narrow" pitchFamily="34" charset="0"/>
              </a:rPr>
              <a:t>Plan Nacional de Desarrollo 2010-2014</a:t>
            </a:r>
            <a:r>
              <a:rPr lang="es-ES" dirty="0" smtClean="0">
                <a:solidFill>
                  <a:schemeClr val="tx2"/>
                </a:solidFill>
                <a:latin typeface="Arial Narrow" pitchFamily="34" charset="0"/>
              </a:rPr>
              <a:t>:</a:t>
            </a:r>
          </a:p>
          <a:p>
            <a:pPr algn="r"/>
            <a:r>
              <a:rPr lang="es-ES" dirty="0" smtClean="0">
                <a:solidFill>
                  <a:schemeClr val="tx2"/>
                </a:solidFill>
                <a:latin typeface="Arial Narrow" pitchFamily="34" charset="0"/>
              </a:rPr>
              <a:t>regulación del uso e innovación;  </a:t>
            </a:r>
            <a:endParaRPr lang="es-CO" dirty="0">
              <a:solidFill>
                <a:schemeClr val="tx2"/>
              </a:solidFill>
            </a:endParaRPr>
          </a:p>
        </p:txBody>
      </p:sp>
      <p:grpSp>
        <p:nvGrpSpPr>
          <p:cNvPr id="8" name="83 Grupo"/>
          <p:cNvGrpSpPr/>
          <p:nvPr/>
        </p:nvGrpSpPr>
        <p:grpSpPr>
          <a:xfrm flipV="1">
            <a:off x="7740352" y="4581128"/>
            <a:ext cx="936104" cy="576064"/>
            <a:chOff x="395536" y="2996952"/>
            <a:chExt cx="1368152" cy="1008112"/>
          </a:xfrm>
        </p:grpSpPr>
        <p:cxnSp>
          <p:nvCxnSpPr>
            <p:cNvPr id="85" name="84 Conector recto"/>
            <p:cNvCxnSpPr/>
            <p:nvPr/>
          </p:nvCxnSpPr>
          <p:spPr bwMode="auto">
            <a:xfrm>
              <a:off x="395536" y="2996952"/>
              <a:ext cx="1368152" cy="0"/>
            </a:xfrm>
            <a:prstGeom prst="line">
              <a:avLst/>
            </a:prstGeom>
            <a:solidFill>
              <a:schemeClr val="accent1"/>
            </a:solidFill>
            <a:ln w="12700" cap="flat" cmpd="sng" algn="ctr">
              <a:solidFill>
                <a:schemeClr val="accent2">
                  <a:lumMod val="75000"/>
                </a:schemeClr>
              </a:solidFill>
              <a:prstDash val="solid"/>
              <a:round/>
              <a:headEnd type="none" w="med" len="med"/>
              <a:tailEnd type="none" w="med" len="med"/>
            </a:ln>
            <a:effectLst/>
          </p:spPr>
        </p:cxnSp>
        <p:cxnSp>
          <p:nvCxnSpPr>
            <p:cNvPr id="86" name="85 Conector recto"/>
            <p:cNvCxnSpPr/>
            <p:nvPr/>
          </p:nvCxnSpPr>
          <p:spPr bwMode="auto">
            <a:xfrm>
              <a:off x="395536" y="2996952"/>
              <a:ext cx="0" cy="100811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12" name="11 Elipse"/>
          <p:cNvSpPr/>
          <p:nvPr/>
        </p:nvSpPr>
        <p:spPr>
          <a:xfrm>
            <a:off x="287902" y="3852000"/>
            <a:ext cx="755706" cy="660705"/>
          </a:xfrm>
          <a:prstGeom prst="ellipse">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s-ES" sz="2200" b="1" dirty="0" smtClean="0">
                <a:solidFill>
                  <a:schemeClr val="tx2"/>
                </a:solidFill>
              </a:rPr>
              <a:t>70</a:t>
            </a:r>
            <a:endParaRPr lang="es-ES" sz="2200" b="1" dirty="0">
              <a:solidFill>
                <a:schemeClr val="tx2"/>
              </a:solidFill>
            </a:endParaRPr>
          </a:p>
        </p:txBody>
      </p:sp>
      <p:sp>
        <p:nvSpPr>
          <p:cNvPr id="34" name="Text Box 14"/>
          <p:cNvSpPr txBox="1">
            <a:spLocks noChangeArrowheads="1"/>
          </p:cNvSpPr>
          <p:nvPr/>
        </p:nvSpPr>
        <p:spPr bwMode="auto">
          <a:xfrm>
            <a:off x="3071803" y="500042"/>
            <a:ext cx="5715040"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la historia es larga</a:t>
            </a:r>
            <a:endParaRPr lang="es-ES" sz="2000" dirty="0">
              <a:solidFill>
                <a:schemeClr val="tx2"/>
              </a:solidFill>
            </a:endParaRPr>
          </a:p>
        </p:txBody>
      </p:sp>
    </p:spTree>
    <p:extLst>
      <p:ext uri="{BB962C8B-B14F-4D97-AF65-F5344CB8AC3E}">
        <p14:creationId xmlns:p14="http://schemas.microsoft.com/office/powerpoint/2010/main" val="1146898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135"/>
          <p:cNvSpPr>
            <a:spLocks noChangeArrowheads="1"/>
          </p:cNvSpPr>
          <p:nvPr/>
        </p:nvSpPr>
        <p:spPr bwMode="auto">
          <a:xfrm>
            <a:off x="457200" y="1676400"/>
            <a:ext cx="2590800" cy="315913"/>
          </a:xfrm>
          <a:prstGeom prst="roundRect">
            <a:avLst>
              <a:gd name="adj" fmla="val 4417"/>
            </a:avLst>
          </a:prstGeom>
          <a:noFill/>
          <a:ln w="5715" algn="ctr">
            <a:noFill/>
            <a:miter lim="800000"/>
            <a:headEnd/>
            <a:tailEnd/>
          </a:ln>
        </p:spPr>
        <p:txBody>
          <a:bodyPr lIns="90000" tIns="46800" rIns="90000" bIns="46800">
            <a:spAutoFit/>
          </a:bodyPr>
          <a:lstStyle/>
          <a:p>
            <a:pPr>
              <a:buClr>
                <a:srgbClr val="006600"/>
              </a:buClr>
              <a:buSzPct val="100000"/>
              <a:buFont typeface="Wingdings" pitchFamily="2" charset="2"/>
              <a:buChar char="q"/>
            </a:pPr>
            <a:endParaRPr lang="es-CO" sz="1400">
              <a:solidFill>
                <a:srgbClr val="000000"/>
              </a:solidFill>
            </a:endParaRPr>
          </a:p>
        </p:txBody>
      </p:sp>
      <p:sp>
        <p:nvSpPr>
          <p:cNvPr id="7173" name="Text Box 14"/>
          <p:cNvSpPr txBox="1">
            <a:spLocks noChangeArrowheads="1"/>
          </p:cNvSpPr>
          <p:nvPr/>
        </p:nvSpPr>
        <p:spPr bwMode="auto">
          <a:xfrm>
            <a:off x="893763" y="1428736"/>
            <a:ext cx="2001837" cy="1387176"/>
          </a:xfrm>
          <a:prstGeom prst="rect">
            <a:avLst/>
          </a:prstGeom>
          <a:noFill/>
          <a:ln w="5715" algn="ctr">
            <a:noFill/>
            <a:miter lim="800000"/>
            <a:headEnd/>
            <a:tailEnd/>
          </a:ln>
        </p:spPr>
        <p:txBody>
          <a:bodyPr lIns="90000" tIns="46800" rIns="90000" bIns="46800">
            <a:spAutoFit/>
          </a:bodyPr>
          <a:lstStyle/>
          <a:p>
            <a:pPr algn="ctr">
              <a:buClr>
                <a:srgbClr val="006600"/>
              </a:buClr>
              <a:buSzPct val="100000"/>
            </a:pPr>
            <a:r>
              <a:rPr lang="es-CO" sz="1400" dirty="0" smtClean="0">
                <a:solidFill>
                  <a:srgbClr val="000000"/>
                </a:solidFill>
              </a:rPr>
              <a:t> En 2003 el MPS publicó el documento “Política Nacional Farmacéutica”.</a:t>
            </a:r>
            <a:endParaRPr lang="es-ES" sz="1400" dirty="0" smtClean="0">
              <a:solidFill>
                <a:srgbClr val="000000"/>
              </a:solidFill>
            </a:endParaRPr>
          </a:p>
          <a:p>
            <a:pPr algn="ctr">
              <a:buClr>
                <a:srgbClr val="006600"/>
              </a:buClr>
              <a:buSzPct val="100000"/>
            </a:pPr>
            <a:endParaRPr lang="es-CO" sz="1400" dirty="0" smtClean="0">
              <a:solidFill>
                <a:srgbClr val="000000"/>
              </a:solidFill>
            </a:endParaRPr>
          </a:p>
          <a:p>
            <a:pPr algn="ctr">
              <a:buClr>
                <a:srgbClr val="006600"/>
              </a:buClr>
              <a:buSzPct val="100000"/>
            </a:pPr>
            <a:r>
              <a:rPr lang="es-CO" sz="1400" dirty="0" smtClean="0">
                <a:solidFill>
                  <a:srgbClr val="000000"/>
                </a:solidFill>
              </a:rPr>
              <a:t>Estableció </a:t>
            </a:r>
            <a:r>
              <a:rPr lang="es-CO" sz="1400" dirty="0">
                <a:solidFill>
                  <a:srgbClr val="000000"/>
                </a:solidFill>
              </a:rPr>
              <a:t>un propósito de consenso…</a:t>
            </a:r>
            <a:endParaRPr lang="es-ES" sz="1400" dirty="0">
              <a:solidFill>
                <a:srgbClr val="000000"/>
              </a:solidFill>
            </a:endParaRPr>
          </a:p>
        </p:txBody>
      </p:sp>
      <p:sp>
        <p:nvSpPr>
          <p:cNvPr id="7174" name="13 Rectángulo"/>
          <p:cNvSpPr>
            <a:spLocks noChangeArrowheads="1"/>
          </p:cNvSpPr>
          <p:nvPr/>
        </p:nvSpPr>
        <p:spPr bwMode="auto">
          <a:xfrm>
            <a:off x="3481414" y="1643050"/>
            <a:ext cx="4876800" cy="584775"/>
          </a:xfrm>
          <a:prstGeom prst="rect">
            <a:avLst/>
          </a:prstGeom>
          <a:noFill/>
          <a:ln w="9525">
            <a:noFill/>
            <a:miter lim="800000"/>
            <a:headEnd/>
            <a:tailEnd/>
          </a:ln>
        </p:spPr>
        <p:txBody>
          <a:bodyPr>
            <a:spAutoFit/>
          </a:bodyPr>
          <a:lstStyle/>
          <a:p>
            <a:pPr algn="ctr">
              <a:buClr>
                <a:srgbClr val="006600"/>
              </a:buClr>
              <a:buSzPct val="100000"/>
            </a:pPr>
            <a:r>
              <a:rPr lang="es-ES" sz="1600" b="1" dirty="0">
                <a:solidFill>
                  <a:schemeClr val="tx2"/>
                </a:solidFill>
              </a:rPr>
              <a:t>“Garantizar el acceso equitativo a medicamentos esenciales de calidad, mediante su uso racional” </a:t>
            </a:r>
          </a:p>
        </p:txBody>
      </p:sp>
      <p:sp>
        <p:nvSpPr>
          <p:cNvPr id="7175" name="AutoShape 135"/>
          <p:cNvSpPr>
            <a:spLocks noChangeArrowheads="1"/>
          </p:cNvSpPr>
          <p:nvPr/>
        </p:nvSpPr>
        <p:spPr bwMode="auto">
          <a:xfrm>
            <a:off x="3276600" y="2971800"/>
            <a:ext cx="2590800" cy="1371600"/>
          </a:xfrm>
          <a:prstGeom prst="roundRect">
            <a:avLst>
              <a:gd name="adj" fmla="val 4417"/>
            </a:avLst>
          </a:prstGeom>
          <a:solidFill>
            <a:srgbClr val="FB9D35"/>
          </a:solidFill>
          <a:ln w="3175" algn="ctr">
            <a:noFill/>
            <a:round/>
            <a:headEnd/>
            <a:tailEnd/>
          </a:ln>
        </p:spPr>
        <p:txBody>
          <a:bodyPr lIns="18000" tIns="72000" rIns="18000" bIns="72000" anchor="ctr"/>
          <a:lstStyle/>
          <a:p>
            <a:pPr algn="ctr"/>
            <a:r>
              <a:rPr lang="es-ES" sz="1400">
                <a:solidFill>
                  <a:srgbClr val="000000"/>
                </a:solidFill>
              </a:rPr>
              <a:t>Selección de medicamentos esenciales  incluidos en planes de beneficio y su permanente actualización</a:t>
            </a:r>
          </a:p>
        </p:txBody>
      </p:sp>
      <p:sp>
        <p:nvSpPr>
          <p:cNvPr id="7176" name="AutoShape 135"/>
          <p:cNvSpPr>
            <a:spLocks noChangeArrowheads="1"/>
          </p:cNvSpPr>
          <p:nvPr/>
        </p:nvSpPr>
        <p:spPr bwMode="auto">
          <a:xfrm>
            <a:off x="5943600" y="2971800"/>
            <a:ext cx="2590800" cy="1371600"/>
          </a:xfrm>
          <a:prstGeom prst="roundRect">
            <a:avLst>
              <a:gd name="adj" fmla="val 4417"/>
            </a:avLst>
          </a:prstGeom>
          <a:solidFill>
            <a:srgbClr val="FB9D35"/>
          </a:solidFill>
          <a:ln w="3175" algn="ctr">
            <a:noFill/>
            <a:round/>
            <a:headEnd/>
            <a:tailEnd/>
          </a:ln>
        </p:spPr>
        <p:txBody>
          <a:bodyPr lIns="18000" tIns="72000" rIns="18000" bIns="72000" anchor="ctr"/>
          <a:lstStyle/>
          <a:p>
            <a:pPr algn="ctr"/>
            <a:endParaRPr lang="es-CO" sz="1400">
              <a:solidFill>
                <a:srgbClr val="000000"/>
              </a:solidFill>
            </a:endParaRPr>
          </a:p>
          <a:p>
            <a:pPr algn="ctr"/>
            <a:r>
              <a:rPr lang="es-CO" sz="1400">
                <a:solidFill>
                  <a:srgbClr val="000000"/>
                </a:solidFill>
              </a:rPr>
              <a:t>Estímulo a la competencia mediante</a:t>
            </a:r>
          </a:p>
          <a:p>
            <a:pPr algn="ctr"/>
            <a:r>
              <a:rPr lang="es-CO" sz="1400">
                <a:solidFill>
                  <a:srgbClr val="000000"/>
                </a:solidFill>
              </a:rPr>
              <a:t> la obligatoriedad de prescribir </a:t>
            </a:r>
          </a:p>
          <a:p>
            <a:pPr algn="ctr"/>
            <a:r>
              <a:rPr lang="es-CO" sz="1400">
                <a:solidFill>
                  <a:srgbClr val="000000"/>
                </a:solidFill>
              </a:rPr>
              <a:t>utilizando siempre </a:t>
            </a:r>
          </a:p>
          <a:p>
            <a:pPr algn="ctr"/>
            <a:r>
              <a:rPr lang="es-CO" sz="1400">
                <a:solidFill>
                  <a:srgbClr val="000000"/>
                </a:solidFill>
              </a:rPr>
              <a:t>la DCI   </a:t>
            </a:r>
          </a:p>
        </p:txBody>
      </p:sp>
      <p:sp>
        <p:nvSpPr>
          <p:cNvPr id="7177" name="18 Rectángulo"/>
          <p:cNvSpPr>
            <a:spLocks noChangeArrowheads="1"/>
          </p:cNvSpPr>
          <p:nvPr/>
        </p:nvSpPr>
        <p:spPr bwMode="auto">
          <a:xfrm>
            <a:off x="4038600" y="4495800"/>
            <a:ext cx="3733800" cy="1600200"/>
          </a:xfrm>
          <a:prstGeom prst="rect">
            <a:avLst/>
          </a:prstGeom>
          <a:noFill/>
          <a:ln w="9525">
            <a:noFill/>
            <a:miter lim="800000"/>
            <a:headEnd/>
            <a:tailEnd/>
          </a:ln>
        </p:spPr>
        <p:txBody>
          <a:bodyPr>
            <a:spAutoFit/>
          </a:bodyPr>
          <a:lstStyle/>
          <a:p>
            <a:pPr marL="342900" indent="-342900">
              <a:buClr>
                <a:srgbClr val="669900"/>
              </a:buClr>
              <a:buSzPct val="79000"/>
              <a:buFont typeface="Wingdings" pitchFamily="2" charset="2"/>
              <a:buChar char="q"/>
            </a:pPr>
            <a:r>
              <a:rPr lang="es-ES" sz="1400" dirty="0"/>
              <a:t>Desarrollo de servicios farmacéuticos</a:t>
            </a:r>
          </a:p>
          <a:p>
            <a:pPr marL="342900" indent="-342900">
              <a:buClr>
                <a:srgbClr val="669900"/>
              </a:buClr>
              <a:buSzPct val="79000"/>
              <a:buFont typeface="Wingdings" pitchFamily="2" charset="2"/>
              <a:buChar char="q"/>
            </a:pPr>
            <a:r>
              <a:rPr lang="es-ES" sz="1400" dirty="0"/>
              <a:t>Formación del recurso humano</a:t>
            </a:r>
          </a:p>
          <a:p>
            <a:pPr marL="342900" indent="-342900">
              <a:buClr>
                <a:srgbClr val="669900"/>
              </a:buClr>
              <a:buSzPct val="79000"/>
              <a:buFont typeface="Wingdings" pitchFamily="2" charset="2"/>
              <a:buChar char="q"/>
            </a:pPr>
            <a:r>
              <a:rPr lang="es-ES" sz="1400" dirty="0"/>
              <a:t>Adecuación normativa</a:t>
            </a:r>
          </a:p>
          <a:p>
            <a:pPr marL="342900" indent="-342900">
              <a:buClr>
                <a:srgbClr val="669900"/>
              </a:buClr>
              <a:buSzPct val="79000"/>
              <a:buFont typeface="Wingdings" pitchFamily="2" charset="2"/>
              <a:buChar char="q"/>
            </a:pPr>
            <a:r>
              <a:rPr lang="es-ES" sz="1400" dirty="0"/>
              <a:t>Uso de herramientas de información</a:t>
            </a:r>
          </a:p>
          <a:p>
            <a:pPr marL="342900" indent="-342900">
              <a:buClr>
                <a:srgbClr val="669900"/>
              </a:buClr>
              <a:buSzPct val="79000"/>
              <a:buFont typeface="Wingdings" pitchFamily="2" charset="2"/>
              <a:buChar char="q"/>
            </a:pPr>
            <a:r>
              <a:rPr lang="es-ES" sz="1400" dirty="0"/>
              <a:t>Fortalecimiento institucional (IVC)</a:t>
            </a:r>
          </a:p>
          <a:p>
            <a:pPr marL="342900" indent="-342900">
              <a:buClr>
                <a:srgbClr val="669900"/>
              </a:buClr>
              <a:buSzPct val="79000"/>
              <a:buFont typeface="Wingdings" pitchFamily="2" charset="2"/>
              <a:buChar char="q"/>
            </a:pPr>
            <a:r>
              <a:rPr lang="es-ES" sz="1400" dirty="0"/>
              <a:t>Participación social</a:t>
            </a:r>
          </a:p>
          <a:p>
            <a:pPr marL="342900" indent="-342900">
              <a:buClr>
                <a:srgbClr val="669900"/>
              </a:buClr>
              <a:buSzPct val="79000"/>
              <a:buFont typeface="Wingdings" pitchFamily="2" charset="2"/>
              <a:buChar char="q"/>
            </a:pPr>
            <a:r>
              <a:rPr lang="es-ES" sz="1400" dirty="0"/>
              <a:t>Aprovechamiento de la biodiversidad</a:t>
            </a:r>
          </a:p>
        </p:txBody>
      </p:sp>
      <p:sp>
        <p:nvSpPr>
          <p:cNvPr id="7178" name="AutoShape 135"/>
          <p:cNvSpPr>
            <a:spLocks noChangeArrowheads="1"/>
          </p:cNvSpPr>
          <p:nvPr/>
        </p:nvSpPr>
        <p:spPr bwMode="auto">
          <a:xfrm>
            <a:off x="3276600" y="4419600"/>
            <a:ext cx="5257800" cy="1752600"/>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7179" name="AutoShape 135"/>
          <p:cNvSpPr>
            <a:spLocks noChangeArrowheads="1"/>
          </p:cNvSpPr>
          <p:nvPr/>
        </p:nvSpPr>
        <p:spPr bwMode="auto">
          <a:xfrm>
            <a:off x="685800" y="1357298"/>
            <a:ext cx="2362200" cy="1500198"/>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7180" name="AutoShape 135"/>
          <p:cNvSpPr>
            <a:spLocks noChangeArrowheads="1"/>
          </p:cNvSpPr>
          <p:nvPr/>
        </p:nvSpPr>
        <p:spPr bwMode="auto">
          <a:xfrm>
            <a:off x="3276600" y="1357298"/>
            <a:ext cx="5257800" cy="1500198"/>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7181" name="29 Rectángulo"/>
          <p:cNvSpPr>
            <a:spLocks noChangeArrowheads="1"/>
          </p:cNvSpPr>
          <p:nvPr/>
        </p:nvSpPr>
        <p:spPr bwMode="auto">
          <a:xfrm>
            <a:off x="609600" y="3124200"/>
            <a:ext cx="2362200" cy="738188"/>
          </a:xfrm>
          <a:prstGeom prst="rect">
            <a:avLst/>
          </a:prstGeom>
          <a:noFill/>
          <a:ln w="9525">
            <a:noFill/>
            <a:miter lim="800000"/>
            <a:headEnd/>
            <a:tailEnd/>
          </a:ln>
        </p:spPr>
        <p:txBody>
          <a:bodyPr>
            <a:spAutoFit/>
          </a:bodyPr>
          <a:lstStyle/>
          <a:p>
            <a:pPr algn="ctr">
              <a:buClr>
                <a:srgbClr val="006600"/>
              </a:buClr>
              <a:buSzPct val="100000"/>
            </a:pPr>
            <a:endParaRPr lang="es-CO" sz="1400">
              <a:solidFill>
                <a:srgbClr val="000000"/>
              </a:solidFill>
            </a:endParaRPr>
          </a:p>
          <a:p>
            <a:pPr algn="ctr">
              <a:buClr>
                <a:srgbClr val="006600"/>
              </a:buClr>
              <a:buSzPct val="100000"/>
            </a:pPr>
            <a:r>
              <a:rPr lang="es-CO" sz="1400">
                <a:solidFill>
                  <a:srgbClr val="000000"/>
                </a:solidFill>
              </a:rPr>
              <a:t> dos principios fundamentales…</a:t>
            </a:r>
          </a:p>
        </p:txBody>
      </p:sp>
      <p:sp>
        <p:nvSpPr>
          <p:cNvPr id="7182" name="30 Rectángulo"/>
          <p:cNvSpPr>
            <a:spLocks noChangeArrowheads="1"/>
          </p:cNvSpPr>
          <p:nvPr/>
        </p:nvSpPr>
        <p:spPr bwMode="auto">
          <a:xfrm>
            <a:off x="1066800" y="5181600"/>
            <a:ext cx="1659813" cy="307777"/>
          </a:xfrm>
          <a:prstGeom prst="rect">
            <a:avLst/>
          </a:prstGeom>
          <a:noFill/>
          <a:ln w="9525">
            <a:noFill/>
            <a:miter lim="800000"/>
            <a:headEnd/>
            <a:tailEnd/>
          </a:ln>
        </p:spPr>
        <p:txBody>
          <a:bodyPr wrap="none">
            <a:spAutoFit/>
          </a:bodyPr>
          <a:lstStyle/>
          <a:p>
            <a:pPr algn="ctr">
              <a:buClr>
                <a:srgbClr val="006600"/>
              </a:buClr>
              <a:buSzPct val="100000"/>
            </a:pPr>
            <a:r>
              <a:rPr lang="es-CO" sz="1400" dirty="0" smtClean="0">
                <a:solidFill>
                  <a:srgbClr val="000000"/>
                </a:solidFill>
              </a:rPr>
              <a:t>…y </a:t>
            </a:r>
            <a:r>
              <a:rPr lang="es-CO" sz="1400" dirty="0">
                <a:solidFill>
                  <a:srgbClr val="000000"/>
                </a:solidFill>
              </a:rPr>
              <a:t>siete estrategias </a:t>
            </a:r>
            <a:endParaRPr lang="es-ES" sz="1400" dirty="0">
              <a:solidFill>
                <a:srgbClr val="000000"/>
              </a:solidFill>
            </a:endParaRPr>
          </a:p>
        </p:txBody>
      </p:sp>
      <p:sp>
        <p:nvSpPr>
          <p:cNvPr id="7183" name="AutoShape 135"/>
          <p:cNvSpPr>
            <a:spLocks noChangeArrowheads="1"/>
          </p:cNvSpPr>
          <p:nvPr/>
        </p:nvSpPr>
        <p:spPr bwMode="auto">
          <a:xfrm>
            <a:off x="685800" y="2971800"/>
            <a:ext cx="2362200" cy="1371600"/>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7184" name="AutoShape 135"/>
          <p:cNvSpPr>
            <a:spLocks noChangeArrowheads="1"/>
          </p:cNvSpPr>
          <p:nvPr/>
        </p:nvSpPr>
        <p:spPr bwMode="auto">
          <a:xfrm>
            <a:off x="685800" y="4419600"/>
            <a:ext cx="2362200" cy="1752600"/>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17" name="Text Box 14"/>
          <p:cNvSpPr txBox="1">
            <a:spLocks noChangeArrowheads="1"/>
          </p:cNvSpPr>
          <p:nvPr/>
        </p:nvSpPr>
        <p:spPr bwMode="auto">
          <a:xfrm>
            <a:off x="3286116" y="500042"/>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historia reciente</a:t>
            </a:r>
            <a:endParaRPr lang="es-ES" sz="2000" dirty="0">
              <a:solidFill>
                <a:schemeClr val="tx2"/>
              </a:solidFill>
            </a:endParaRPr>
          </a:p>
        </p:txBody>
      </p:sp>
    </p:spTree>
    <p:extLst>
      <p:ext uri="{BB962C8B-B14F-4D97-AF65-F5344CB8AC3E}">
        <p14:creationId xmlns:p14="http://schemas.microsoft.com/office/powerpoint/2010/main" val="3543528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135"/>
          <p:cNvSpPr>
            <a:spLocks noChangeArrowheads="1"/>
          </p:cNvSpPr>
          <p:nvPr/>
        </p:nvSpPr>
        <p:spPr bwMode="auto">
          <a:xfrm>
            <a:off x="457200" y="2435225"/>
            <a:ext cx="2590800" cy="317500"/>
          </a:xfrm>
          <a:prstGeom prst="roundRect">
            <a:avLst>
              <a:gd name="adj" fmla="val 4417"/>
            </a:avLst>
          </a:prstGeom>
          <a:noFill/>
          <a:ln w="5715" algn="ctr">
            <a:noFill/>
            <a:miter lim="800000"/>
            <a:headEnd/>
            <a:tailEnd/>
          </a:ln>
        </p:spPr>
        <p:txBody>
          <a:bodyPr lIns="90000" tIns="46800" rIns="90000" bIns="46800">
            <a:spAutoFit/>
          </a:bodyPr>
          <a:lstStyle/>
          <a:p>
            <a:pPr>
              <a:buClr>
                <a:srgbClr val="006600"/>
              </a:buClr>
              <a:buSzPct val="100000"/>
              <a:buFont typeface="Wingdings" pitchFamily="2" charset="2"/>
              <a:buChar char="q"/>
            </a:pPr>
            <a:endParaRPr lang="es-CO" sz="1400">
              <a:solidFill>
                <a:srgbClr val="000000"/>
              </a:solidFill>
            </a:endParaRPr>
          </a:p>
        </p:txBody>
      </p:sp>
      <p:sp>
        <p:nvSpPr>
          <p:cNvPr id="6150" name="Text Box 14"/>
          <p:cNvSpPr txBox="1">
            <a:spLocks noChangeArrowheads="1"/>
          </p:cNvSpPr>
          <p:nvPr/>
        </p:nvSpPr>
        <p:spPr bwMode="auto">
          <a:xfrm>
            <a:off x="641336" y="2468567"/>
            <a:ext cx="2001838" cy="2310505"/>
          </a:xfrm>
          <a:prstGeom prst="rect">
            <a:avLst/>
          </a:prstGeom>
          <a:noFill/>
          <a:ln w="5715" algn="ctr">
            <a:noFill/>
            <a:miter lim="800000"/>
            <a:headEnd/>
            <a:tailEnd/>
          </a:ln>
        </p:spPr>
        <p:txBody>
          <a:bodyPr lIns="90000" tIns="46800" rIns="90000" bIns="46800">
            <a:spAutoFit/>
          </a:bodyPr>
          <a:lstStyle/>
          <a:p>
            <a:pPr>
              <a:buClr>
                <a:srgbClr val="006600"/>
              </a:buClr>
              <a:buSzPct val="100000"/>
            </a:pPr>
            <a:r>
              <a:rPr lang="es-CO" sz="1400" dirty="0">
                <a:solidFill>
                  <a:srgbClr val="000000"/>
                </a:solidFill>
              </a:rPr>
              <a:t> </a:t>
            </a:r>
            <a:r>
              <a:rPr lang="es-CO" sz="1600" dirty="0">
                <a:solidFill>
                  <a:schemeClr val="tx2"/>
                </a:solidFill>
                <a:latin typeface="Arial" pitchFamily="34" charset="0"/>
                <a:cs typeface="Arial" pitchFamily="34" charset="0"/>
              </a:rPr>
              <a:t>En 2011 prevalece la percepción de ausencia de una política farmacéutica integral y consistente con los desafíos del </a:t>
            </a:r>
            <a:r>
              <a:rPr lang="es-CO" sz="1600" dirty="0" smtClean="0">
                <a:solidFill>
                  <a:schemeClr val="tx2"/>
                </a:solidFill>
                <a:latin typeface="Arial" pitchFamily="34" charset="0"/>
                <a:cs typeface="Arial" pitchFamily="34" charset="0"/>
              </a:rPr>
              <a:t>SGSSS</a:t>
            </a:r>
            <a:r>
              <a:rPr lang="es-CO" sz="1600" dirty="0">
                <a:solidFill>
                  <a:schemeClr val="tx2"/>
                </a:solidFill>
                <a:latin typeface="Arial" pitchFamily="34" charset="0"/>
                <a:cs typeface="Arial" pitchFamily="34" charset="0"/>
              </a:rPr>
              <a:t>.</a:t>
            </a:r>
            <a:endParaRPr lang="es-ES" sz="1600" dirty="0">
              <a:solidFill>
                <a:schemeClr val="tx2"/>
              </a:solidFill>
              <a:latin typeface="Arial" pitchFamily="34" charset="0"/>
              <a:cs typeface="Arial" pitchFamily="34" charset="0"/>
            </a:endParaRPr>
          </a:p>
        </p:txBody>
      </p:sp>
      <p:sp>
        <p:nvSpPr>
          <p:cNvPr id="22" name="Rectangle 9"/>
          <p:cNvSpPr>
            <a:spLocks noChangeArrowheads="1"/>
          </p:cNvSpPr>
          <p:nvPr/>
        </p:nvSpPr>
        <p:spPr bwMode="auto">
          <a:xfrm>
            <a:off x="3276600" y="2130425"/>
            <a:ext cx="5029200" cy="2800767"/>
          </a:xfrm>
          <a:prstGeom prst="rect">
            <a:avLst/>
          </a:prstGeom>
          <a:noFill/>
          <a:ln w="9525">
            <a:noFill/>
            <a:miter lim="800000"/>
            <a:headEnd/>
            <a:tailEnd/>
          </a:ln>
        </p:spPr>
        <p:txBody>
          <a:bodyPr>
            <a:spAutoFit/>
          </a:bodyPr>
          <a:lstStyle/>
          <a:p>
            <a:pPr algn="ctr">
              <a:defRPr/>
            </a:pPr>
            <a:r>
              <a:rPr lang="es-ES" b="1" dirty="0">
                <a:solidFill>
                  <a:schemeClr val="tx2"/>
                </a:solidFill>
                <a:latin typeface="Arial" pitchFamily="34" charset="0"/>
              </a:rPr>
              <a:t>La situación </a:t>
            </a:r>
            <a:r>
              <a:rPr lang="es-ES" b="1" dirty="0" smtClean="0">
                <a:solidFill>
                  <a:schemeClr val="tx2"/>
                </a:solidFill>
                <a:latin typeface="Arial" pitchFamily="34" charset="0"/>
              </a:rPr>
              <a:t>en 2011 no era sustancialmente </a:t>
            </a:r>
            <a:r>
              <a:rPr lang="es-ES" b="1" dirty="0">
                <a:solidFill>
                  <a:schemeClr val="tx2"/>
                </a:solidFill>
                <a:latin typeface="Arial" pitchFamily="34" charset="0"/>
              </a:rPr>
              <a:t>mejor a la de 2003</a:t>
            </a:r>
          </a:p>
          <a:p>
            <a:pPr>
              <a:defRPr/>
            </a:pPr>
            <a:endParaRPr lang="es-ES" sz="1400" dirty="0">
              <a:latin typeface="Arial" pitchFamily="34" charset="0"/>
            </a:endParaRPr>
          </a:p>
          <a:p>
            <a:pPr marL="342900" indent="-342900">
              <a:buClr>
                <a:srgbClr val="669900"/>
              </a:buClr>
              <a:buSzPct val="79000"/>
              <a:buFont typeface="Wingdings" pitchFamily="2" charset="2"/>
              <a:buChar char="q"/>
              <a:defRPr/>
            </a:pPr>
            <a:r>
              <a:rPr lang="es-ES" dirty="0">
                <a:solidFill>
                  <a:schemeClr val="tx2"/>
                </a:solidFill>
                <a:latin typeface="Arial" pitchFamily="34" charset="0"/>
              </a:rPr>
              <a:t>El gasto global en salud se ha duplicado</a:t>
            </a:r>
          </a:p>
          <a:p>
            <a:pPr marL="342900" indent="-342900">
              <a:buClr>
                <a:srgbClr val="669900"/>
              </a:buClr>
              <a:buSzPct val="79000"/>
              <a:buFont typeface="Wingdings" pitchFamily="2" charset="2"/>
              <a:buChar char="q"/>
              <a:defRPr/>
            </a:pPr>
            <a:r>
              <a:rPr lang="es-ES" dirty="0">
                <a:solidFill>
                  <a:schemeClr val="tx2"/>
                </a:solidFill>
                <a:latin typeface="Arial" pitchFamily="34" charset="0"/>
              </a:rPr>
              <a:t>El gasto en medicamentos crece a ritmo superior al del aumento de la cobertura: aumentos extraordinarios en frecuencia de uso y en su valor</a:t>
            </a:r>
          </a:p>
          <a:p>
            <a:pPr marL="342900" indent="-342900">
              <a:buClr>
                <a:srgbClr val="669900"/>
              </a:buClr>
              <a:buSzPct val="79000"/>
              <a:buFont typeface="Wingdings" pitchFamily="2" charset="2"/>
              <a:buChar char="q"/>
              <a:defRPr/>
            </a:pPr>
            <a:r>
              <a:rPr lang="es-ES" dirty="0" smtClean="0">
                <a:solidFill>
                  <a:schemeClr val="tx2"/>
                </a:solidFill>
                <a:latin typeface="Arial" pitchFamily="34" charset="0"/>
              </a:rPr>
              <a:t>Percepción </a:t>
            </a:r>
            <a:r>
              <a:rPr lang="es-ES" dirty="0">
                <a:solidFill>
                  <a:schemeClr val="tx2"/>
                </a:solidFill>
                <a:latin typeface="Arial" pitchFamily="34" charset="0"/>
              </a:rPr>
              <a:t>negativa de pacientes, médicos y empresas del sector </a:t>
            </a:r>
          </a:p>
        </p:txBody>
      </p:sp>
      <p:sp>
        <p:nvSpPr>
          <p:cNvPr id="6152" name="AutoShape 135"/>
          <p:cNvSpPr>
            <a:spLocks noChangeArrowheads="1"/>
          </p:cNvSpPr>
          <p:nvPr/>
        </p:nvSpPr>
        <p:spPr bwMode="auto">
          <a:xfrm>
            <a:off x="457200" y="2054225"/>
            <a:ext cx="2362200" cy="2971800"/>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7" name="Text Box 14"/>
          <p:cNvSpPr txBox="1">
            <a:spLocks noChangeArrowheads="1"/>
          </p:cNvSpPr>
          <p:nvPr/>
        </p:nvSpPr>
        <p:spPr bwMode="auto">
          <a:xfrm>
            <a:off x="3286116" y="500042"/>
            <a:ext cx="5286413" cy="402291"/>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historia reciente</a:t>
            </a:r>
            <a:endParaRPr lang="es-ES" sz="2000" dirty="0">
              <a:solidFill>
                <a:schemeClr val="tx2"/>
              </a:solidFill>
            </a:endParaRPr>
          </a:p>
        </p:txBody>
      </p:sp>
    </p:spTree>
    <p:extLst>
      <p:ext uri="{BB962C8B-B14F-4D97-AF65-F5344CB8AC3E}">
        <p14:creationId xmlns:p14="http://schemas.microsoft.com/office/powerpoint/2010/main" val="2943675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1763688" y="476672"/>
            <a:ext cx="7056437" cy="519112"/>
          </a:xfrm>
          <a:prstGeom prst="rect">
            <a:avLst/>
          </a:prstGeom>
          <a:noFill/>
          <a:ln w="9525">
            <a:noFill/>
            <a:miter lim="800000"/>
            <a:headEnd/>
            <a:tailEnd/>
          </a:ln>
          <a:effectLst/>
        </p:spPr>
        <p:txBody>
          <a:bodyPr>
            <a:spAutoFit/>
          </a:bodyPr>
          <a:lstStyle/>
          <a:p>
            <a:pPr marL="342900" indent="-342900" algn="r">
              <a:spcBef>
                <a:spcPct val="50000"/>
              </a:spcBef>
              <a:defRPr/>
            </a:pPr>
            <a:r>
              <a:rPr lang="es-CO" sz="2800" dirty="0" smtClean="0">
                <a:solidFill>
                  <a:schemeClr val="bg1"/>
                </a:solidFill>
                <a:latin typeface="Arial Narrow" pitchFamily="34" charset="0"/>
              </a:rPr>
              <a:t>3. Diagnóstico</a:t>
            </a:r>
            <a:endParaRPr lang="es-CO" sz="2800" dirty="0">
              <a:solidFill>
                <a:schemeClr val="bg1"/>
              </a:solidFill>
              <a:latin typeface="Arial Narrow" pitchFamily="34" charset="0"/>
            </a:endParaRPr>
          </a:p>
        </p:txBody>
      </p:sp>
      <p:graphicFrame>
        <p:nvGraphicFramePr>
          <p:cNvPr id="5" name="4 Diagrama"/>
          <p:cNvGraphicFramePr/>
          <p:nvPr>
            <p:extLst>
              <p:ext uri="{D42A27DB-BD31-4B8C-83A1-F6EECF244321}">
                <p14:modId xmlns:p14="http://schemas.microsoft.com/office/powerpoint/2010/main" val="3434647175"/>
              </p:ext>
            </p:extLst>
          </p:nvPr>
        </p:nvGraphicFramePr>
        <p:xfrm>
          <a:off x="251520" y="1484784"/>
          <a:ext cx="8424936" cy="4464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8 CuadroTexto"/>
          <p:cNvSpPr txBox="1"/>
          <p:nvPr/>
        </p:nvSpPr>
        <p:spPr>
          <a:xfrm>
            <a:off x="107504" y="5949280"/>
            <a:ext cx="8892480" cy="461665"/>
          </a:xfrm>
          <a:prstGeom prst="rect">
            <a:avLst/>
          </a:prstGeom>
          <a:noFill/>
        </p:spPr>
        <p:txBody>
          <a:bodyPr wrap="square" rtlCol="0">
            <a:spAutoFit/>
          </a:bodyPr>
          <a:lstStyle/>
          <a:p>
            <a:r>
              <a:rPr lang="es-CO" sz="1200" dirty="0" smtClean="0">
                <a:latin typeface="Arial Narrow" pitchFamily="34" charset="0"/>
              </a:rPr>
              <a:t>* Estudio descriptivo de seguimiento sobre utilización de MAC a la cohorte de una población expuesta de 1.674 .517 personas en Colombia afiliadas al RC. A partir de la base de datos de suministro de medicamentos que emplea (</a:t>
            </a:r>
            <a:r>
              <a:rPr lang="es-CO" sz="1200" dirty="0" err="1" smtClean="0">
                <a:latin typeface="Arial Narrow" pitchFamily="34" charset="0"/>
              </a:rPr>
              <a:t>Audifarma</a:t>
            </a:r>
            <a:r>
              <a:rPr lang="es-CO" sz="1200" dirty="0" smtClean="0">
                <a:latin typeface="Arial Narrow" pitchFamily="34" charset="0"/>
              </a:rPr>
              <a:t> S.A.)</a:t>
            </a:r>
            <a:endParaRPr lang="es-CO" sz="1200" dirty="0">
              <a:latin typeface="Arial Narrow" pitchFamily="34" charset="0"/>
            </a:endParaRPr>
          </a:p>
        </p:txBody>
      </p:sp>
      <p:sp>
        <p:nvSpPr>
          <p:cNvPr id="6" name="Text Box 14"/>
          <p:cNvSpPr txBox="1">
            <a:spLocks noChangeArrowheads="1"/>
          </p:cNvSpPr>
          <p:nvPr/>
        </p:nvSpPr>
        <p:spPr bwMode="auto">
          <a:xfrm>
            <a:off x="3286116" y="500042"/>
            <a:ext cx="5286413" cy="710067"/>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elementos de diagnóstico</a:t>
            </a:r>
            <a:endParaRPr lang="es-ES" sz="2000"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1500166" y="1643050"/>
            <a:ext cx="6342184" cy="4591068"/>
          </a:xfrm>
          <a:prstGeom prst="rect">
            <a:avLst/>
          </a:prstGeom>
          <a:noFill/>
          <a:ln w="9525">
            <a:noFill/>
            <a:miter lim="800000"/>
            <a:headEnd/>
            <a:tailEnd/>
          </a:ln>
          <a:effectLst/>
        </p:spPr>
      </p:pic>
      <p:sp>
        <p:nvSpPr>
          <p:cNvPr id="6" name="Text Box 14"/>
          <p:cNvSpPr txBox="1">
            <a:spLocks noChangeArrowheads="1"/>
          </p:cNvSpPr>
          <p:nvPr/>
        </p:nvSpPr>
        <p:spPr bwMode="auto">
          <a:xfrm>
            <a:off x="3286116" y="500042"/>
            <a:ext cx="5286413" cy="710067"/>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elementos de diagnóstico</a:t>
            </a:r>
            <a:endParaRPr lang="es-ES" sz="2000" dirty="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2071670" y="893801"/>
            <a:ext cx="5214974" cy="4109103"/>
          </a:xfrm>
          <a:prstGeom prst="rect">
            <a:avLst/>
          </a:prstGeom>
          <a:noFill/>
          <a:ln w="9525">
            <a:noFill/>
            <a:miter lim="800000"/>
            <a:headEnd/>
            <a:tailEnd/>
          </a:ln>
          <a:effectLst/>
        </p:spPr>
      </p:pic>
      <p:sp>
        <p:nvSpPr>
          <p:cNvPr id="17" name="AutoShape 9"/>
          <p:cNvSpPr>
            <a:spLocks noChangeArrowheads="1"/>
          </p:cNvSpPr>
          <p:nvPr/>
        </p:nvSpPr>
        <p:spPr bwMode="auto">
          <a:xfrm>
            <a:off x="2714612" y="4815677"/>
            <a:ext cx="4429156" cy="611072"/>
          </a:xfrm>
          <a:prstGeom prst="chevron">
            <a:avLst>
              <a:gd name="adj" fmla="val 34698"/>
            </a:avLst>
          </a:prstGeom>
          <a:solidFill>
            <a:srgbClr val="FB9D35">
              <a:alpha val="77000"/>
            </a:srgbClr>
          </a:solidFill>
          <a:ln w="9525">
            <a:solidFill>
              <a:srgbClr val="FB9D35"/>
            </a:solidFill>
            <a:miter lim="800000"/>
            <a:headEnd/>
            <a:tailEnd/>
          </a:ln>
        </p:spPr>
        <p:txBody>
          <a:bodyPr lIns="54000" rIns="54000" anchor="ctr"/>
          <a:lstStyle/>
          <a:p>
            <a:pPr marL="133350" indent="9525"/>
            <a:r>
              <a:rPr lang="es-ES" sz="2000" b="1" dirty="0" smtClean="0">
                <a:solidFill>
                  <a:srgbClr val="000000"/>
                </a:solidFill>
              </a:rPr>
              <a:t>Inflación farmacéutica =   P*Q</a:t>
            </a:r>
            <a:endParaRPr lang="es-ES" sz="2000" b="1" dirty="0">
              <a:solidFill>
                <a:srgbClr val="000000"/>
              </a:solidFill>
            </a:endParaRPr>
          </a:p>
        </p:txBody>
      </p:sp>
      <p:sp>
        <p:nvSpPr>
          <p:cNvPr id="18" name="17 Triángulo isósceles"/>
          <p:cNvSpPr/>
          <p:nvPr/>
        </p:nvSpPr>
        <p:spPr>
          <a:xfrm>
            <a:off x="5643570" y="4993326"/>
            <a:ext cx="162630" cy="305536"/>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1" name="10 Conector recto"/>
          <p:cNvCxnSpPr/>
          <p:nvPr/>
        </p:nvCxnSpPr>
        <p:spPr>
          <a:xfrm rot="5400000" flipH="1" flipV="1">
            <a:off x="1213621" y="3286124"/>
            <a:ext cx="3001191" cy="7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flipH="1" flipV="1">
            <a:off x="5517192" y="3213428"/>
            <a:ext cx="3140756"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2428860" y="1357298"/>
            <a:ext cx="567827" cy="276999"/>
          </a:xfrm>
          <a:prstGeom prst="rect">
            <a:avLst/>
          </a:prstGeom>
          <a:noFill/>
        </p:spPr>
        <p:txBody>
          <a:bodyPr wrap="square" rtlCol="0">
            <a:spAutoFit/>
          </a:bodyPr>
          <a:lstStyle/>
          <a:p>
            <a:r>
              <a:rPr lang="es-CO" sz="1200" b="1" dirty="0" smtClean="0">
                <a:solidFill>
                  <a:schemeClr val="tx2"/>
                </a:solidFill>
              </a:rPr>
              <a:t>2000</a:t>
            </a:r>
            <a:endParaRPr lang="es-CO" sz="1200" b="1" dirty="0">
              <a:solidFill>
                <a:schemeClr val="tx2"/>
              </a:solidFill>
            </a:endParaRPr>
          </a:p>
        </p:txBody>
      </p:sp>
      <p:sp>
        <p:nvSpPr>
          <p:cNvPr id="15" name="14 CuadroTexto"/>
          <p:cNvSpPr txBox="1"/>
          <p:nvPr/>
        </p:nvSpPr>
        <p:spPr>
          <a:xfrm>
            <a:off x="6715140" y="1285860"/>
            <a:ext cx="567827" cy="276999"/>
          </a:xfrm>
          <a:prstGeom prst="rect">
            <a:avLst/>
          </a:prstGeom>
          <a:noFill/>
        </p:spPr>
        <p:txBody>
          <a:bodyPr wrap="square" rtlCol="0">
            <a:spAutoFit/>
          </a:bodyPr>
          <a:lstStyle/>
          <a:p>
            <a:r>
              <a:rPr lang="es-CO" sz="1200" b="1" dirty="0" smtClean="0">
                <a:solidFill>
                  <a:schemeClr val="tx2"/>
                </a:solidFill>
              </a:rPr>
              <a:t>2010</a:t>
            </a:r>
            <a:endParaRPr lang="es-CO" sz="1200" b="1" dirty="0">
              <a:solidFill>
                <a:schemeClr val="tx2"/>
              </a:solidFill>
            </a:endParaRPr>
          </a:p>
        </p:txBody>
      </p:sp>
      <p:sp>
        <p:nvSpPr>
          <p:cNvPr id="27" name="Rectangle 3"/>
          <p:cNvSpPr txBox="1">
            <a:spLocks noChangeArrowheads="1"/>
          </p:cNvSpPr>
          <p:nvPr/>
        </p:nvSpPr>
        <p:spPr>
          <a:xfrm>
            <a:off x="1500166" y="5572140"/>
            <a:ext cx="6893001" cy="757130"/>
          </a:xfrm>
          <a:prstGeom prst="rect">
            <a:avLst/>
          </a:prstGeom>
          <a:noFill/>
        </p:spPr>
        <p:txBody>
          <a:bodyPr vert="horz" wrap="square" lIns="91440" tIns="45720" rIns="91440" bIns="45720" rtlCol="0">
            <a:spAutoFit/>
          </a:bodyPr>
          <a:lstStyle/>
          <a:p>
            <a:pPr marL="182563" marR="0" lvl="0" indent="-3175" algn="just" defTabSz="914400" rtl="0" eaLnBrk="1" fontAlgn="auto" latinLnBrk="0" hangingPunct="1">
              <a:lnSpc>
                <a:spcPct val="90000"/>
              </a:lnSpc>
              <a:spcBef>
                <a:spcPct val="100000"/>
              </a:spcBef>
              <a:spcAft>
                <a:spcPts val="0"/>
              </a:spcAft>
              <a:buClrTx/>
              <a:buSzTx/>
              <a:buFont typeface="Arial" pitchFamily="34" charset="0"/>
              <a:buNone/>
              <a:tabLst/>
              <a:defRPr/>
            </a:pPr>
            <a:r>
              <a:rPr kumimoji="0" lang="es-ES" sz="1600" b="0" i="0" u="none" strike="noStrike" kern="1200" cap="none" spc="0" normalizeH="0" baseline="0" noProof="0" dirty="0" smtClean="0">
                <a:ln>
                  <a:noFill/>
                </a:ln>
                <a:solidFill>
                  <a:schemeClr val="tx1"/>
                </a:solidFill>
                <a:effectLst/>
                <a:uLnTx/>
                <a:uFillTx/>
                <a:latin typeface="+mn-lt"/>
                <a:ea typeface="+mn-ea"/>
                <a:cs typeface="+mn-cs"/>
              </a:rPr>
              <a:t>Desde un punto de vista programático, el </a:t>
            </a:r>
            <a:r>
              <a:rPr kumimoji="0" lang="es-ES" sz="1600" b="1" i="0" u="none" strike="noStrike" kern="1200" cap="none" spc="0" normalizeH="0" baseline="0" noProof="0" dirty="0" smtClean="0">
                <a:ln>
                  <a:noFill/>
                </a:ln>
                <a:solidFill>
                  <a:schemeClr val="tx2">
                    <a:lumMod val="75000"/>
                  </a:schemeClr>
                </a:solidFill>
                <a:effectLst/>
                <a:uLnTx/>
                <a:uFillTx/>
                <a:latin typeface="+mn-lt"/>
                <a:ea typeface="+mn-ea"/>
                <a:cs typeface="+mn-cs"/>
              </a:rPr>
              <a:t>uso adecuado</a:t>
            </a:r>
            <a:r>
              <a:rPr kumimoji="0" lang="es-ES" sz="1600" b="0" i="0" u="none" strike="noStrike" kern="1200" cap="none" spc="0" normalizeH="0" baseline="0" noProof="0" dirty="0" smtClean="0">
                <a:ln>
                  <a:noFill/>
                </a:ln>
                <a:solidFill>
                  <a:schemeClr val="tx1"/>
                </a:solidFill>
                <a:effectLst/>
                <a:uLnTx/>
                <a:uFillTx/>
                <a:latin typeface="+mn-lt"/>
                <a:ea typeface="+mn-ea"/>
                <a:cs typeface="+mn-cs"/>
              </a:rPr>
              <a:t>  es el eje que permite estructurar una estrategia institucionalmente eficiente y eficaz dirigida al logro del objetivo explícito de la PFN</a:t>
            </a:r>
          </a:p>
        </p:txBody>
      </p:sp>
      <p:sp>
        <p:nvSpPr>
          <p:cNvPr id="34" name="Text Box 14"/>
          <p:cNvSpPr txBox="1">
            <a:spLocks noChangeArrowheads="1"/>
          </p:cNvSpPr>
          <p:nvPr/>
        </p:nvSpPr>
        <p:spPr bwMode="auto">
          <a:xfrm>
            <a:off x="3214678" y="357166"/>
            <a:ext cx="5286413" cy="710067"/>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elementos de diagnóstico</a:t>
            </a:r>
            <a:endParaRPr lang="es-ES" sz="2000" dirty="0">
              <a:solidFill>
                <a:schemeClr val="tx2"/>
              </a:solidFill>
            </a:endParaRPr>
          </a:p>
        </p:txBody>
      </p:sp>
      <p:sp>
        <p:nvSpPr>
          <p:cNvPr id="16" name="15 CuadroTexto"/>
          <p:cNvSpPr txBox="1"/>
          <p:nvPr/>
        </p:nvSpPr>
        <p:spPr>
          <a:xfrm>
            <a:off x="7215206" y="1643050"/>
            <a:ext cx="1357322" cy="430887"/>
          </a:xfrm>
          <a:prstGeom prst="rect">
            <a:avLst/>
          </a:prstGeom>
          <a:noFill/>
        </p:spPr>
        <p:txBody>
          <a:bodyPr wrap="square" rtlCol="0">
            <a:spAutoFit/>
          </a:bodyPr>
          <a:lstStyle/>
          <a:p>
            <a:r>
              <a:rPr lang="es-CO" sz="1100" b="1" dirty="0" smtClean="0">
                <a:solidFill>
                  <a:schemeClr val="tx2"/>
                </a:solidFill>
                <a:latin typeface="Arial" pitchFamily="34" charset="0"/>
                <a:cs typeface="Arial" pitchFamily="34" charset="0"/>
              </a:rPr>
              <a:t>US$ 1.317 millones</a:t>
            </a:r>
            <a:endParaRPr lang="es-CO" sz="1100" b="1" dirty="0">
              <a:solidFill>
                <a:schemeClr val="tx2"/>
              </a:solidFill>
              <a:latin typeface="Arial" pitchFamily="34" charset="0"/>
              <a:cs typeface="Arial" pitchFamily="34" charset="0"/>
            </a:endParaRPr>
          </a:p>
        </p:txBody>
      </p:sp>
      <p:grpSp>
        <p:nvGrpSpPr>
          <p:cNvPr id="21" name="20 Grupo"/>
          <p:cNvGrpSpPr/>
          <p:nvPr/>
        </p:nvGrpSpPr>
        <p:grpSpPr>
          <a:xfrm>
            <a:off x="2733184" y="2876722"/>
            <a:ext cx="5839344" cy="1909588"/>
            <a:chOff x="2733184" y="2876722"/>
            <a:chExt cx="5839344" cy="1909588"/>
          </a:xfrm>
        </p:grpSpPr>
        <p:grpSp>
          <p:nvGrpSpPr>
            <p:cNvPr id="2" name="47 Grupo"/>
            <p:cNvGrpSpPr/>
            <p:nvPr/>
          </p:nvGrpSpPr>
          <p:grpSpPr>
            <a:xfrm>
              <a:off x="2733184" y="2876722"/>
              <a:ext cx="4369625" cy="1909588"/>
              <a:chOff x="642910" y="3000372"/>
              <a:chExt cx="3786214" cy="1785938"/>
            </a:xfrm>
          </p:grpSpPr>
          <p:sp>
            <p:nvSpPr>
              <p:cNvPr id="46" name="Freeform 6"/>
              <p:cNvSpPr>
                <a:spLocks/>
              </p:cNvSpPr>
              <p:nvPr/>
            </p:nvSpPr>
            <p:spPr bwMode="auto">
              <a:xfrm>
                <a:off x="642910" y="3643314"/>
                <a:ext cx="3786214" cy="1142996"/>
              </a:xfrm>
              <a:custGeom>
                <a:avLst/>
                <a:gdLst/>
                <a:ahLst/>
                <a:cxnLst>
                  <a:cxn ang="0">
                    <a:pos x="0" y="800"/>
                  </a:cxn>
                  <a:cxn ang="0">
                    <a:pos x="664" y="776"/>
                  </a:cxn>
                  <a:cxn ang="0">
                    <a:pos x="1329" y="776"/>
                  </a:cxn>
                  <a:cxn ang="0">
                    <a:pos x="2001" y="608"/>
                  </a:cxn>
                  <a:cxn ang="0">
                    <a:pos x="2665" y="552"/>
                  </a:cxn>
                  <a:cxn ang="0">
                    <a:pos x="3338" y="496"/>
                  </a:cxn>
                  <a:cxn ang="0">
                    <a:pos x="4002" y="408"/>
                  </a:cxn>
                  <a:cxn ang="0">
                    <a:pos x="4666" y="336"/>
                  </a:cxn>
                  <a:cxn ang="0">
                    <a:pos x="5338" y="232"/>
                  </a:cxn>
                  <a:cxn ang="0">
                    <a:pos x="6003" y="120"/>
                  </a:cxn>
                  <a:cxn ang="0">
                    <a:pos x="6675" y="0"/>
                  </a:cxn>
                  <a:cxn ang="0">
                    <a:pos x="6675" y="1080"/>
                  </a:cxn>
                  <a:cxn ang="0">
                    <a:pos x="6003" y="1080"/>
                  </a:cxn>
                  <a:cxn ang="0">
                    <a:pos x="5338" y="1080"/>
                  </a:cxn>
                  <a:cxn ang="0">
                    <a:pos x="4666" y="1080"/>
                  </a:cxn>
                  <a:cxn ang="0">
                    <a:pos x="4002" y="1080"/>
                  </a:cxn>
                  <a:cxn ang="0">
                    <a:pos x="3338" y="1080"/>
                  </a:cxn>
                  <a:cxn ang="0">
                    <a:pos x="2665" y="1080"/>
                  </a:cxn>
                  <a:cxn ang="0">
                    <a:pos x="2001" y="1080"/>
                  </a:cxn>
                  <a:cxn ang="0">
                    <a:pos x="1329" y="1080"/>
                  </a:cxn>
                  <a:cxn ang="0">
                    <a:pos x="664" y="1080"/>
                  </a:cxn>
                  <a:cxn ang="0">
                    <a:pos x="0" y="1080"/>
                  </a:cxn>
                  <a:cxn ang="0">
                    <a:pos x="0" y="800"/>
                  </a:cxn>
                </a:cxnLst>
                <a:rect l="0" t="0" r="r" b="b"/>
                <a:pathLst>
                  <a:path w="6675" h="1080">
                    <a:moveTo>
                      <a:pt x="0" y="800"/>
                    </a:moveTo>
                    <a:lnTo>
                      <a:pt x="664" y="776"/>
                    </a:lnTo>
                    <a:lnTo>
                      <a:pt x="1329" y="776"/>
                    </a:lnTo>
                    <a:lnTo>
                      <a:pt x="2001" y="608"/>
                    </a:lnTo>
                    <a:lnTo>
                      <a:pt x="2665" y="552"/>
                    </a:lnTo>
                    <a:lnTo>
                      <a:pt x="3338" y="496"/>
                    </a:lnTo>
                    <a:lnTo>
                      <a:pt x="4002" y="408"/>
                    </a:lnTo>
                    <a:lnTo>
                      <a:pt x="4666" y="336"/>
                    </a:lnTo>
                    <a:lnTo>
                      <a:pt x="5338" y="232"/>
                    </a:lnTo>
                    <a:lnTo>
                      <a:pt x="6003" y="120"/>
                    </a:lnTo>
                    <a:lnTo>
                      <a:pt x="6675" y="0"/>
                    </a:lnTo>
                    <a:lnTo>
                      <a:pt x="6675" y="1080"/>
                    </a:lnTo>
                    <a:lnTo>
                      <a:pt x="6003" y="1080"/>
                    </a:lnTo>
                    <a:lnTo>
                      <a:pt x="5338" y="1080"/>
                    </a:lnTo>
                    <a:lnTo>
                      <a:pt x="4666" y="1080"/>
                    </a:lnTo>
                    <a:lnTo>
                      <a:pt x="4002" y="1080"/>
                    </a:lnTo>
                    <a:lnTo>
                      <a:pt x="3338" y="1080"/>
                    </a:lnTo>
                    <a:lnTo>
                      <a:pt x="2665" y="1080"/>
                    </a:lnTo>
                    <a:lnTo>
                      <a:pt x="2001" y="1080"/>
                    </a:lnTo>
                    <a:lnTo>
                      <a:pt x="1329" y="1080"/>
                    </a:lnTo>
                    <a:lnTo>
                      <a:pt x="664" y="1080"/>
                    </a:lnTo>
                    <a:lnTo>
                      <a:pt x="0" y="1080"/>
                    </a:lnTo>
                    <a:lnTo>
                      <a:pt x="0" y="800"/>
                    </a:lnTo>
                    <a:close/>
                  </a:path>
                </a:pathLst>
              </a:custGeom>
              <a:solidFill>
                <a:srgbClr val="77933C"/>
              </a:solidFill>
              <a:ln w="9525">
                <a:no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47" name="46 CuadroTexto"/>
              <p:cNvSpPr txBox="1"/>
              <p:nvPr/>
            </p:nvSpPr>
            <p:spPr>
              <a:xfrm>
                <a:off x="3357554" y="3000372"/>
                <a:ext cx="1051891" cy="523220"/>
              </a:xfrm>
              <a:prstGeom prst="rect">
                <a:avLst/>
              </a:prstGeom>
              <a:noFill/>
            </p:spPr>
            <p:txBody>
              <a:bodyPr wrap="none" rtlCol="0">
                <a:spAutoFit/>
              </a:bodyPr>
              <a:lstStyle/>
              <a:p>
                <a:pPr algn="ctr"/>
                <a:r>
                  <a:rPr lang="es-CO" sz="1400" b="1" dirty="0" smtClean="0">
                    <a:solidFill>
                      <a:schemeClr val="bg1"/>
                    </a:solidFill>
                  </a:rPr>
                  <a:t>Uso </a:t>
                </a:r>
              </a:p>
              <a:p>
                <a:pPr algn="ctr"/>
                <a:r>
                  <a:rPr lang="es-CO" sz="1400" b="1" dirty="0" smtClean="0">
                    <a:solidFill>
                      <a:schemeClr val="bg1"/>
                    </a:solidFill>
                  </a:rPr>
                  <a:t>inadecuado</a:t>
                </a:r>
                <a:endParaRPr lang="es-CO" sz="1400" b="1" dirty="0">
                  <a:solidFill>
                    <a:schemeClr val="bg1"/>
                  </a:solidFill>
                </a:endParaRPr>
              </a:p>
            </p:txBody>
          </p:sp>
        </p:grpSp>
        <p:sp>
          <p:nvSpPr>
            <p:cNvPr id="19" name="18 CuadroTexto"/>
            <p:cNvSpPr txBox="1"/>
            <p:nvPr/>
          </p:nvSpPr>
          <p:spPr>
            <a:xfrm>
              <a:off x="7215206" y="3426741"/>
              <a:ext cx="1357322" cy="430887"/>
            </a:xfrm>
            <a:prstGeom prst="rect">
              <a:avLst/>
            </a:prstGeom>
            <a:noFill/>
          </p:spPr>
          <p:txBody>
            <a:bodyPr wrap="square" rtlCol="0">
              <a:spAutoFit/>
            </a:bodyPr>
            <a:lstStyle/>
            <a:p>
              <a:r>
                <a:rPr lang="es-CO" sz="1100" b="1" dirty="0" smtClean="0">
                  <a:solidFill>
                    <a:schemeClr val="tx2"/>
                  </a:solidFill>
                  <a:latin typeface="Arial" pitchFamily="34" charset="0"/>
                  <a:cs typeface="Arial" pitchFamily="34" charset="0"/>
                </a:rPr>
                <a:t>US$ 330</a:t>
              </a:r>
            </a:p>
            <a:p>
              <a:r>
                <a:rPr lang="es-CO" sz="1100" b="1" dirty="0" smtClean="0">
                  <a:solidFill>
                    <a:schemeClr val="tx2"/>
                  </a:solidFill>
                  <a:latin typeface="Arial" pitchFamily="34" charset="0"/>
                  <a:cs typeface="Arial" pitchFamily="34" charset="0"/>
                </a:rPr>
                <a:t>millones</a:t>
              </a:r>
              <a:endParaRPr lang="es-CO" sz="1100" b="1" dirty="0">
                <a:solidFill>
                  <a:schemeClr val="tx2"/>
                </a:solidFill>
                <a:latin typeface="Arial" pitchFamily="34" charset="0"/>
                <a:cs typeface="Arial" pitchFamily="34"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Oval 7"/>
          <p:cNvSpPr>
            <a:spLocks noChangeArrowheads="1"/>
          </p:cNvSpPr>
          <p:nvPr/>
        </p:nvSpPr>
        <p:spPr bwMode="auto">
          <a:xfrm>
            <a:off x="300038" y="3849688"/>
            <a:ext cx="1870075" cy="1714500"/>
          </a:xfrm>
          <a:prstGeom prst="ellipse">
            <a:avLst/>
          </a:prstGeom>
          <a:noFill/>
          <a:ln w="9525">
            <a:noFill/>
            <a:round/>
            <a:headEnd/>
            <a:tailEnd/>
          </a:ln>
        </p:spPr>
        <p:txBody>
          <a:bodyPr anchor="ctr"/>
          <a:lstStyle/>
          <a:p>
            <a:endParaRPr lang="es-ES" sz="1200" b="0">
              <a:solidFill>
                <a:srgbClr val="000000"/>
              </a:solidFill>
            </a:endParaRPr>
          </a:p>
        </p:txBody>
      </p:sp>
      <p:sp>
        <p:nvSpPr>
          <p:cNvPr id="3" name="Text Box 136"/>
          <p:cNvSpPr txBox="1">
            <a:spLocks noChangeAspect="1" noChangeArrowheads="1"/>
          </p:cNvSpPr>
          <p:nvPr/>
        </p:nvSpPr>
        <p:spPr bwMode="auto">
          <a:xfrm>
            <a:off x="214283" y="1357298"/>
            <a:ext cx="1714512" cy="4929222"/>
          </a:xfrm>
          <a:prstGeom prst="rect">
            <a:avLst/>
          </a:prstGeom>
          <a:solidFill>
            <a:srgbClr val="EAEAEA"/>
          </a:solidFill>
          <a:ln w="12700" algn="ctr">
            <a:solidFill>
              <a:srgbClr val="B9BFC3"/>
            </a:solidFill>
            <a:miter lim="800000"/>
            <a:headEnd/>
            <a:tailEnd/>
          </a:ln>
          <a:effectLst>
            <a:outerShdw dist="53882" dir="2700000" algn="ctr" rotWithShape="0">
              <a:schemeClr val="bg2">
                <a:alpha val="50000"/>
              </a:schemeClr>
            </a:outerShdw>
          </a:effectLst>
        </p:spPr>
        <p:txBody>
          <a:bodyPr lIns="18000" tIns="72000" rIns="18000" bIns="72000"/>
          <a:lstStyle/>
          <a:p>
            <a:pPr algn="ctr">
              <a:lnSpc>
                <a:spcPct val="105000"/>
              </a:lnSpc>
              <a:spcBef>
                <a:spcPct val="50000"/>
              </a:spcBef>
              <a:defRPr/>
            </a:pPr>
            <a:endParaRPr lang="es-CO" sz="1600" dirty="0" smtClean="0">
              <a:solidFill>
                <a:srgbClr val="000000"/>
              </a:solidFill>
            </a:endParaRPr>
          </a:p>
          <a:p>
            <a:pPr algn="ctr">
              <a:lnSpc>
                <a:spcPct val="105000"/>
              </a:lnSpc>
              <a:spcBef>
                <a:spcPct val="50000"/>
              </a:spcBef>
              <a:defRPr/>
            </a:pPr>
            <a:endParaRPr lang="es-CO" sz="1600" dirty="0" smtClean="0">
              <a:solidFill>
                <a:srgbClr val="000000"/>
              </a:solidFill>
            </a:endParaRPr>
          </a:p>
          <a:p>
            <a:pPr algn="ctr">
              <a:lnSpc>
                <a:spcPct val="105000"/>
              </a:lnSpc>
              <a:spcBef>
                <a:spcPct val="50000"/>
              </a:spcBef>
              <a:defRPr/>
            </a:pPr>
            <a:endParaRPr lang="es-CO" sz="1600" dirty="0" smtClean="0">
              <a:solidFill>
                <a:srgbClr val="000000"/>
              </a:solidFill>
            </a:endParaRPr>
          </a:p>
          <a:p>
            <a:pPr algn="ctr">
              <a:lnSpc>
                <a:spcPct val="105000"/>
              </a:lnSpc>
              <a:spcBef>
                <a:spcPct val="50000"/>
              </a:spcBef>
              <a:defRPr/>
            </a:pPr>
            <a:endParaRPr lang="es-CO" sz="1600" dirty="0" smtClean="0">
              <a:solidFill>
                <a:srgbClr val="000000"/>
              </a:solidFill>
            </a:endParaRPr>
          </a:p>
          <a:p>
            <a:pPr algn="ctr">
              <a:lnSpc>
                <a:spcPct val="105000"/>
              </a:lnSpc>
              <a:spcBef>
                <a:spcPct val="50000"/>
              </a:spcBef>
              <a:defRPr/>
            </a:pPr>
            <a:r>
              <a:rPr lang="es-CO" sz="1600" dirty="0" smtClean="0">
                <a:solidFill>
                  <a:srgbClr val="000000"/>
                </a:solidFill>
              </a:rPr>
              <a:t>Acceso inequitativo a medicamentos  y deficiente calidad en la atención</a:t>
            </a:r>
          </a:p>
        </p:txBody>
      </p:sp>
      <p:sp>
        <p:nvSpPr>
          <p:cNvPr id="9" name="8 CuadroTexto"/>
          <p:cNvSpPr txBox="1"/>
          <p:nvPr/>
        </p:nvSpPr>
        <p:spPr>
          <a:xfrm>
            <a:off x="2214546" y="1857364"/>
            <a:ext cx="2177158" cy="584775"/>
          </a:xfrm>
          <a:prstGeom prst="rect">
            <a:avLst/>
          </a:prstGeom>
          <a:noFill/>
        </p:spPr>
        <p:txBody>
          <a:bodyPr wrap="square" rtlCol="0">
            <a:spAutoFit/>
          </a:bodyPr>
          <a:lstStyle/>
          <a:p>
            <a:pPr algn="ctr">
              <a:buClr>
                <a:schemeClr val="tx2">
                  <a:lumMod val="60000"/>
                  <a:lumOff val="40000"/>
                </a:schemeClr>
              </a:buClr>
            </a:pPr>
            <a:r>
              <a:rPr lang="es-CO" sz="1600" dirty="0" smtClean="0"/>
              <a:t>Uso irracional de medicamentos</a:t>
            </a:r>
            <a:endParaRPr lang="es-CO" sz="1600" dirty="0"/>
          </a:p>
        </p:txBody>
      </p:sp>
      <p:sp>
        <p:nvSpPr>
          <p:cNvPr id="12" name="AutoShape 135"/>
          <p:cNvSpPr>
            <a:spLocks noChangeArrowheads="1"/>
          </p:cNvSpPr>
          <p:nvPr/>
        </p:nvSpPr>
        <p:spPr bwMode="auto">
          <a:xfrm>
            <a:off x="2071670" y="1357298"/>
            <a:ext cx="2428892" cy="1214446"/>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28" name="27 CuadroTexto"/>
          <p:cNvSpPr txBox="1"/>
          <p:nvPr/>
        </p:nvSpPr>
        <p:spPr>
          <a:xfrm>
            <a:off x="2214546" y="2857496"/>
            <a:ext cx="2286016" cy="338554"/>
          </a:xfrm>
          <a:prstGeom prst="rect">
            <a:avLst/>
          </a:prstGeom>
          <a:noFill/>
        </p:spPr>
        <p:txBody>
          <a:bodyPr wrap="square" rtlCol="0">
            <a:spAutoFit/>
          </a:bodyPr>
          <a:lstStyle/>
          <a:p>
            <a:pPr algn="ctr">
              <a:buClr>
                <a:schemeClr val="tx2">
                  <a:lumMod val="60000"/>
                  <a:lumOff val="40000"/>
                </a:schemeClr>
              </a:buClr>
            </a:pPr>
            <a:r>
              <a:rPr lang="es-CO" sz="1600" dirty="0" smtClean="0"/>
              <a:t>Ineficiencias en el gasto</a:t>
            </a:r>
            <a:endParaRPr lang="es-CO" sz="1600" dirty="0"/>
          </a:p>
        </p:txBody>
      </p:sp>
      <p:sp>
        <p:nvSpPr>
          <p:cNvPr id="29" name="AutoShape 135"/>
          <p:cNvSpPr>
            <a:spLocks noChangeArrowheads="1"/>
          </p:cNvSpPr>
          <p:nvPr/>
        </p:nvSpPr>
        <p:spPr bwMode="auto">
          <a:xfrm>
            <a:off x="2071670" y="2643182"/>
            <a:ext cx="2428892" cy="1428760"/>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30" name="AutoShape 135"/>
          <p:cNvSpPr>
            <a:spLocks noChangeArrowheads="1"/>
          </p:cNvSpPr>
          <p:nvPr/>
        </p:nvSpPr>
        <p:spPr bwMode="auto">
          <a:xfrm>
            <a:off x="2071670" y="5272110"/>
            <a:ext cx="6715172" cy="942972"/>
          </a:xfrm>
          <a:prstGeom prst="roundRect">
            <a:avLst>
              <a:gd name="adj" fmla="val 4417"/>
            </a:avLst>
          </a:prstGeom>
          <a:solidFill>
            <a:srgbClr val="FB9D35"/>
          </a:solidFill>
          <a:ln w="3175" algn="ctr">
            <a:noFill/>
            <a:round/>
            <a:headEnd/>
            <a:tailEnd/>
          </a:ln>
        </p:spPr>
        <p:txBody>
          <a:bodyPr lIns="18000" tIns="72000" rIns="18000" bIns="72000" anchor="ctr"/>
          <a:lstStyle/>
          <a:p>
            <a:pPr algn="ctr"/>
            <a:r>
              <a:rPr lang="es-ES" sz="1400" dirty="0" smtClean="0">
                <a:solidFill>
                  <a:srgbClr val="000000"/>
                </a:solidFill>
              </a:rPr>
              <a:t>Deficiencia de información</a:t>
            </a:r>
            <a:endParaRPr lang="es-ES" sz="1400" dirty="0">
              <a:solidFill>
                <a:srgbClr val="000000"/>
              </a:solidFill>
            </a:endParaRPr>
          </a:p>
        </p:txBody>
      </p:sp>
      <p:sp>
        <p:nvSpPr>
          <p:cNvPr id="33" name="32 CuadroTexto"/>
          <p:cNvSpPr txBox="1"/>
          <p:nvPr/>
        </p:nvSpPr>
        <p:spPr>
          <a:xfrm>
            <a:off x="2071670" y="4214818"/>
            <a:ext cx="2357454" cy="528350"/>
          </a:xfrm>
          <a:prstGeom prst="rect">
            <a:avLst/>
          </a:prstGeom>
          <a:noFill/>
        </p:spPr>
        <p:txBody>
          <a:bodyPr wrap="square" rtlCol="0">
            <a:spAutoFit/>
          </a:bodyPr>
          <a:lstStyle/>
          <a:p>
            <a:pPr lvl="0" algn="ctr" defTabSz="622300">
              <a:lnSpc>
                <a:spcPts val="1680"/>
              </a:lnSpc>
              <a:spcBef>
                <a:spcPct val="0"/>
              </a:spcBef>
              <a:spcAft>
                <a:spcPct val="35000"/>
              </a:spcAft>
            </a:pPr>
            <a:r>
              <a:rPr lang="es-CO" sz="1600" dirty="0" smtClean="0"/>
              <a:t>Debilidades en el sistema de rectoría y vigilancia</a:t>
            </a:r>
          </a:p>
        </p:txBody>
      </p:sp>
      <p:sp>
        <p:nvSpPr>
          <p:cNvPr id="34" name="AutoShape 135"/>
          <p:cNvSpPr>
            <a:spLocks noChangeArrowheads="1"/>
          </p:cNvSpPr>
          <p:nvPr/>
        </p:nvSpPr>
        <p:spPr bwMode="auto">
          <a:xfrm>
            <a:off x="2071670" y="4143380"/>
            <a:ext cx="2428892" cy="928694"/>
          </a:xfrm>
          <a:prstGeom prst="roundRect">
            <a:avLst>
              <a:gd name="adj" fmla="val 4417"/>
            </a:avLst>
          </a:prstGeom>
          <a:noFill/>
          <a:ln w="3175" algn="ctr">
            <a:solidFill>
              <a:schemeClr val="tx2">
                <a:lumMod val="60000"/>
                <a:lumOff val="40000"/>
              </a:schemeClr>
            </a:solidFill>
            <a:round/>
            <a:headEnd/>
            <a:tailEnd/>
          </a:ln>
        </p:spPr>
        <p:txBody>
          <a:bodyPr lIns="18000" tIns="72000" rIns="18000" bIns="72000" anchor="ctr"/>
          <a:lstStyle/>
          <a:p>
            <a:endParaRPr lang="es-CO"/>
          </a:p>
        </p:txBody>
      </p:sp>
      <p:sp>
        <p:nvSpPr>
          <p:cNvPr id="35" name="34 Rectángulo"/>
          <p:cNvSpPr/>
          <p:nvPr/>
        </p:nvSpPr>
        <p:spPr>
          <a:xfrm>
            <a:off x="4572000" y="1285860"/>
            <a:ext cx="4143404" cy="1384995"/>
          </a:xfrm>
          <a:prstGeom prst="rect">
            <a:avLst/>
          </a:prstGeom>
          <a:noFill/>
        </p:spPr>
        <p:txBody>
          <a:bodyPr wrap="square" rtlCol="0">
            <a:spAutoFit/>
          </a:bodyPr>
          <a:lstStyle/>
          <a:p>
            <a:pPr lvl="0">
              <a:buClr>
                <a:schemeClr val="tx2">
                  <a:lumMod val="60000"/>
                  <a:lumOff val="40000"/>
                </a:schemeClr>
              </a:buClr>
              <a:buFont typeface="Wingdings" pitchFamily="2" charset="2"/>
              <a:buChar char="q"/>
            </a:pPr>
            <a:r>
              <a:rPr lang="es-CO" sz="1400" dirty="0" smtClean="0"/>
              <a:t>Debilidades recurso   humano</a:t>
            </a:r>
          </a:p>
          <a:p>
            <a:pPr lvl="0">
              <a:buClr>
                <a:schemeClr val="tx2">
                  <a:lumMod val="60000"/>
                  <a:lumOff val="40000"/>
                </a:schemeClr>
              </a:buClr>
              <a:buFont typeface="Wingdings" pitchFamily="2" charset="2"/>
              <a:buChar char="q"/>
            </a:pPr>
            <a:r>
              <a:rPr lang="es-CO" sz="1400" dirty="0" smtClean="0"/>
              <a:t> Ausencia políticas de formación e información sin conflicto de intereses. </a:t>
            </a:r>
          </a:p>
          <a:p>
            <a:pPr lvl="0">
              <a:buClr>
                <a:schemeClr val="tx2">
                  <a:lumMod val="60000"/>
                  <a:lumOff val="40000"/>
                </a:schemeClr>
              </a:buClr>
              <a:buFont typeface="Wingdings" pitchFamily="2" charset="2"/>
              <a:buChar char="q"/>
            </a:pPr>
            <a:r>
              <a:rPr lang="es-CO" sz="1400" dirty="0" smtClean="0"/>
              <a:t>  Debilidad vigilancia de la publicidad farmacéutica</a:t>
            </a:r>
          </a:p>
          <a:p>
            <a:pPr lvl="0">
              <a:buClr>
                <a:schemeClr val="tx2">
                  <a:lumMod val="60000"/>
                  <a:lumOff val="40000"/>
                </a:schemeClr>
              </a:buClr>
              <a:buFont typeface="Wingdings" pitchFamily="2" charset="2"/>
              <a:buChar char="q"/>
            </a:pPr>
            <a:r>
              <a:rPr lang="es-CO" sz="1400" dirty="0" smtClean="0"/>
              <a:t> Dispersión y crecimiento no controlado de SF de alto costo</a:t>
            </a:r>
          </a:p>
        </p:txBody>
      </p:sp>
      <p:grpSp>
        <p:nvGrpSpPr>
          <p:cNvPr id="36" name="35 Grupo"/>
          <p:cNvGrpSpPr/>
          <p:nvPr/>
        </p:nvGrpSpPr>
        <p:grpSpPr>
          <a:xfrm>
            <a:off x="0" y="1571612"/>
            <a:ext cx="4143404" cy="1285884"/>
            <a:chOff x="2593703" y="2305926"/>
            <a:chExt cx="2260575" cy="2107763"/>
          </a:xfrm>
        </p:grpSpPr>
        <p:sp>
          <p:nvSpPr>
            <p:cNvPr id="37" name="36 Rectángulo"/>
            <p:cNvSpPr/>
            <p:nvPr/>
          </p:nvSpPr>
          <p:spPr>
            <a:xfrm>
              <a:off x="2593703" y="2305926"/>
              <a:ext cx="2260575" cy="2107763"/>
            </a:xfrm>
            <a:prstGeom prst="rect">
              <a:avLst/>
            </a:prstGeom>
            <a:noFill/>
          </p:spPr>
        </p:sp>
        <p:sp>
          <p:nvSpPr>
            <p:cNvPr id="38" name="37 Rectángulo"/>
            <p:cNvSpPr/>
            <p:nvPr/>
          </p:nvSpPr>
          <p:spPr>
            <a:xfrm>
              <a:off x="2593703" y="2305926"/>
              <a:ext cx="2260575" cy="469179"/>
            </a:xfrm>
            <a:prstGeom prst="rect">
              <a:avLst/>
            </a:prstGeom>
            <a:noFill/>
          </p:spPr>
          <p:txBody>
            <a:bodyPr wrap="square" rtlCol="0">
              <a:spAutoFit/>
            </a:bodyPr>
            <a:lstStyle/>
            <a:p>
              <a:pPr>
                <a:lnSpc>
                  <a:spcPct val="90000"/>
                </a:lnSpc>
                <a:spcBef>
                  <a:spcPct val="0"/>
                </a:spcBef>
                <a:spcAft>
                  <a:spcPct val="35000"/>
                </a:spcAft>
                <a:buClr>
                  <a:schemeClr val="tx2">
                    <a:lumMod val="60000"/>
                    <a:lumOff val="40000"/>
                  </a:schemeClr>
                </a:buClr>
                <a:buFont typeface="Wingdings" pitchFamily="2" charset="2"/>
                <a:buChar char="q"/>
              </a:pPr>
              <a:endParaRPr lang="es-CO" sz="1400" dirty="0" smtClean="0"/>
            </a:p>
          </p:txBody>
        </p:sp>
      </p:grpSp>
      <p:sp>
        <p:nvSpPr>
          <p:cNvPr id="39" name="38 Rectángulo"/>
          <p:cNvSpPr/>
          <p:nvPr/>
        </p:nvSpPr>
        <p:spPr>
          <a:xfrm>
            <a:off x="4572000" y="4143380"/>
            <a:ext cx="4286248" cy="1018740"/>
          </a:xfrm>
          <a:prstGeom prst="rect">
            <a:avLst/>
          </a:prstGeom>
          <a:noFill/>
        </p:spPr>
        <p:txBody>
          <a:bodyPr wrap="square" rtlCol="0">
            <a:spAutoFit/>
          </a:bodyPr>
          <a:lstStyle/>
          <a:p>
            <a:pPr lvl="0">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 Incumplimiento de las buenas prácticas  en cadena de comercialización</a:t>
            </a:r>
          </a:p>
          <a:p>
            <a:pPr lvl="0">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 Adulteración y falsificación de medicamentos</a:t>
            </a:r>
          </a:p>
          <a:p>
            <a:pPr lvl="0">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 Deficiencia en la vigilancia pos comercialización</a:t>
            </a:r>
          </a:p>
        </p:txBody>
      </p:sp>
      <p:sp>
        <p:nvSpPr>
          <p:cNvPr id="40" name="39 Rectángulo"/>
          <p:cNvSpPr/>
          <p:nvPr/>
        </p:nvSpPr>
        <p:spPr>
          <a:xfrm>
            <a:off x="4572000" y="2714620"/>
            <a:ext cx="4572000" cy="1481944"/>
          </a:xfrm>
          <a:prstGeom prst="rect">
            <a:avLst/>
          </a:prstGeom>
        </p:spPr>
        <p:txBody>
          <a:bodyPr>
            <a:spAutoFit/>
          </a:bodyPr>
          <a:lstStyle/>
          <a:p>
            <a:pPr>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 Explosión del gasto No POS </a:t>
            </a:r>
          </a:p>
          <a:p>
            <a:pPr>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 Información y monitoreo deficiente en el cálculo de la UPC</a:t>
            </a:r>
          </a:p>
          <a:p>
            <a:pPr>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política de precios desajustada </a:t>
            </a:r>
          </a:p>
          <a:p>
            <a:pPr>
              <a:lnSpc>
                <a:spcPct val="90000"/>
              </a:lnSpc>
              <a:spcBef>
                <a:spcPct val="0"/>
              </a:spcBef>
              <a:spcAft>
                <a:spcPct val="35000"/>
              </a:spcAft>
              <a:buClr>
                <a:schemeClr val="tx2">
                  <a:lumMod val="60000"/>
                  <a:lumOff val="40000"/>
                </a:schemeClr>
              </a:buClr>
              <a:buFont typeface="Wingdings" pitchFamily="2" charset="2"/>
              <a:buChar char="q"/>
            </a:pPr>
            <a:r>
              <a:rPr lang="es-CO" sz="1400" dirty="0" smtClean="0"/>
              <a:t> Debilidades en la selección de medicamentos del Plan de Beneficios</a:t>
            </a:r>
          </a:p>
        </p:txBody>
      </p:sp>
      <p:sp>
        <p:nvSpPr>
          <p:cNvPr id="41" name="Text Box 14"/>
          <p:cNvSpPr txBox="1">
            <a:spLocks noChangeArrowheads="1"/>
          </p:cNvSpPr>
          <p:nvPr/>
        </p:nvSpPr>
        <p:spPr bwMode="auto">
          <a:xfrm>
            <a:off x="3000364" y="357166"/>
            <a:ext cx="5643602" cy="710067"/>
          </a:xfrm>
          <a:prstGeom prst="rect">
            <a:avLst/>
          </a:prstGeom>
          <a:noFill/>
          <a:ln w="5715" algn="ctr">
            <a:noFill/>
            <a:miter lim="800000"/>
            <a:headEnd/>
            <a:tailEnd/>
          </a:ln>
        </p:spPr>
        <p:txBody>
          <a:bodyPr wrap="square" lIns="90000" tIns="46800" rIns="90000" bIns="46800">
            <a:spAutoFit/>
          </a:bodyPr>
          <a:lstStyle/>
          <a:p>
            <a:pPr algn="r">
              <a:defRPr/>
            </a:pPr>
            <a:r>
              <a:rPr lang="es-CO" sz="2000" b="1" kern="0" dirty="0" smtClean="0">
                <a:solidFill>
                  <a:schemeClr val="tx2"/>
                </a:solidFill>
              </a:rPr>
              <a:t>1. Antecedentes y justificación: síntesis del problema</a:t>
            </a:r>
            <a:endParaRPr lang="es-ES" sz="2000" dirty="0">
              <a:solidFill>
                <a:schemeClr val="tx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2860</TotalTime>
  <Words>2435</Words>
  <Application>Microsoft Office PowerPoint</Application>
  <PresentationFormat>Presentación en pantalla (4:3)</PresentationFormat>
  <Paragraphs>267</Paragraphs>
  <Slides>16</Slides>
  <Notes>16</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Colombia: nueva política farmacéutica  Conpes Social No. 155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Colombia: nueva política farmacéutica  Conpes Social No. 155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lpareja</dc:creator>
  <cp:lastModifiedBy>user</cp:lastModifiedBy>
  <cp:revision>231</cp:revision>
  <dcterms:created xsi:type="dcterms:W3CDTF">2012-09-03T14:34:27Z</dcterms:created>
  <dcterms:modified xsi:type="dcterms:W3CDTF">2013-05-09T14:42:24Z</dcterms:modified>
</cp:coreProperties>
</file>